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8" r:id="rId2"/>
    <p:sldId id="256" r:id="rId3"/>
    <p:sldId id="276" r:id="rId4"/>
    <p:sldId id="265" r:id="rId5"/>
    <p:sldId id="267" r:id="rId6"/>
    <p:sldId id="281" r:id="rId7"/>
    <p:sldId id="274" r:id="rId8"/>
    <p:sldId id="272" r:id="rId9"/>
    <p:sldId id="280" r:id="rId10"/>
    <p:sldId id="264" r:id="rId11"/>
    <p:sldId id="259" r:id="rId12"/>
    <p:sldId id="263" r:id="rId13"/>
    <p:sldId id="279" r:id="rId14"/>
    <p:sldId id="261" r:id="rId15"/>
    <p:sldId id="260" r:id="rId16"/>
    <p:sldId id="275" r:id="rId17"/>
    <p:sldId id="271" r:id="rId18"/>
    <p:sldId id="268" r:id="rId19"/>
    <p:sldId id="266" r:id="rId20"/>
    <p:sldId id="273" r:id="rId21"/>
    <p:sldId id="270" r:id="rId22"/>
    <p:sldId id="257" r:id="rId23"/>
    <p:sldId id="258" r:id="rId24"/>
    <p:sldId id="262" r:id="rId2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4667" autoAdjust="0"/>
  </p:normalViewPr>
  <p:slideViewPr>
    <p:cSldViewPr snapToGrid="0">
      <p:cViewPr>
        <p:scale>
          <a:sx n="43" d="100"/>
          <a:sy n="43" d="100"/>
        </p:scale>
        <p:origin x="31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67563-48C3-4A4B-98B2-D9E845F9491C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7CC46-7970-489F-8D27-762696AAC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40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7CC46-7970-489F-8D27-762696AAC65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50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7CC46-7970-489F-8D27-762696AAC65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76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7CC46-7970-489F-8D27-762696AAC65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7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C5F5-8EBC-4805-A13F-FD30AB7FDFA2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1559-FE50-443B-BF77-E3772EE12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11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C5F5-8EBC-4805-A13F-FD30AB7FDFA2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1559-FE50-443B-BF77-E3772EE12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01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C5F5-8EBC-4805-A13F-FD30AB7FDFA2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1559-FE50-443B-BF77-E3772EE12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72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C5F5-8EBC-4805-A13F-FD30AB7FDFA2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1559-FE50-443B-BF77-E3772EE12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75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C5F5-8EBC-4805-A13F-FD30AB7FDFA2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1559-FE50-443B-BF77-E3772EE12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93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C5F5-8EBC-4805-A13F-FD30AB7FDFA2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1559-FE50-443B-BF77-E3772EE12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0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C5F5-8EBC-4805-A13F-FD30AB7FDFA2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1559-FE50-443B-BF77-E3772EE12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35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C5F5-8EBC-4805-A13F-FD30AB7FDFA2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1559-FE50-443B-BF77-E3772EE12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30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C5F5-8EBC-4805-A13F-FD30AB7FDFA2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1559-FE50-443B-BF77-E3772EE12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78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C5F5-8EBC-4805-A13F-FD30AB7FDFA2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1559-FE50-443B-BF77-E3772EE12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94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C5F5-8EBC-4805-A13F-FD30AB7FDFA2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1559-FE50-443B-BF77-E3772EE12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63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C5F5-8EBC-4805-A13F-FD30AB7FDFA2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1559-FE50-443B-BF77-E3772EE12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51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27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33.jpg"/><Relationship Id="rId4" Type="http://schemas.openxmlformats.org/officeDocument/2006/relationships/image" Target="../media/image3.jpeg"/><Relationship Id="rId9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jpeg"/><Relationship Id="rId9" Type="http://schemas.openxmlformats.org/officeDocument/2006/relationships/hyperlink" Target="mailto:aubriot.charles@orange.f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5.jpg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33813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7723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 dirty="0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 de la FÊTE Famille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Vauthier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083852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9983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 dirty="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803710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 dirty="0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0017" y="2238237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: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 </a:t>
            </a:r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grand rue  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55190 Ménil-la-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Horgne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06.40.11.90.80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earldelafete@orange.fr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d’agriculture exercé :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permanente en 2018 :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équivalent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temps plein</a:t>
            </a:r>
            <a:endParaRPr lang="fr-FR" altLang="fr-FR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au 31/12/2016 : 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ha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/ Transformation: Meunerie, Fournil, Huilerie, Atelier pâte alimentaire /Vente directe sur le site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94441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2514426" y="5243718"/>
            <a:ext cx="2174051" cy="244279"/>
            <a:chOff x="111516787" y="109782150"/>
            <a:chExt cx="2250210" cy="302879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</a:t>
              </a: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/</a:t>
              </a:r>
            </a:p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35868" y="9577285"/>
            <a:ext cx="2955115" cy="233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par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Benjamin Gérondi  janvier 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333403" y="5240532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114826"/>
              </p:ext>
            </p:extLst>
          </p:nvPr>
        </p:nvGraphicFramePr>
        <p:xfrm>
          <a:off x="327666" y="6646444"/>
          <a:ext cx="6265963" cy="2512779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2401246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  <a:gridCol w="2401246"/>
              </a:tblGrid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Lentilles</a:t>
                      </a:r>
                      <a:endParaRPr lang="fr-FR" sz="11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Lentilles vertes</a:t>
                      </a:r>
                      <a:r>
                        <a:rPr lang="fr-FR" sz="11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0188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Depuis 2018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Depuis</a:t>
                      </a:r>
                      <a:r>
                        <a:rPr lang="fr-FR" sz="12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584983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Semences fermière, Probiolor pour le renouvellement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 ha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6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120976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140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quintaux</a:t>
                      </a:r>
                      <a:r>
                        <a:rPr lang="fr-FR" sz="12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hectares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3630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 </a:t>
                      </a:r>
                    </a:p>
                    <a:p>
                      <a:pPr algn="ctr" fontAlgn="t"/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Vente</a:t>
                      </a:r>
                      <a:r>
                        <a:rPr lang="fr-FR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direct sur l’exploitation 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fontAlgn="t"/>
                      <a:endParaRPr lang="fr-F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16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Ellipse 44"/>
          <p:cNvSpPr>
            <a:spLocks noChangeAspect="1"/>
          </p:cNvSpPr>
          <p:nvPr/>
        </p:nvSpPr>
        <p:spPr>
          <a:xfrm>
            <a:off x="3772905" y="1091533"/>
            <a:ext cx="292470" cy="2924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1</a:t>
            </a:r>
            <a:endParaRPr lang="fr-FR" sz="1400" dirty="0"/>
          </a:p>
        </p:txBody>
      </p:sp>
      <p:grpSp>
        <p:nvGrpSpPr>
          <p:cNvPr id="58" name="Group 34"/>
          <p:cNvGrpSpPr>
            <a:grpSpLocks/>
          </p:cNvGrpSpPr>
          <p:nvPr/>
        </p:nvGrpSpPr>
        <p:grpSpPr bwMode="auto">
          <a:xfrm>
            <a:off x="4881995" y="5221364"/>
            <a:ext cx="1023105" cy="249258"/>
            <a:chOff x="112037158" y="110261187"/>
            <a:chExt cx="1294540" cy="264923"/>
          </a:xfrm>
        </p:grpSpPr>
        <p:sp>
          <p:nvSpPr>
            <p:cNvPr id="59" name="Text Box 35"/>
            <p:cNvSpPr txBox="1">
              <a:spLocks noChangeArrowheads="1"/>
            </p:cNvSpPr>
            <p:nvPr/>
          </p:nvSpPr>
          <p:spPr bwMode="auto">
            <a:xfrm>
              <a:off x="112303951" y="110328366"/>
              <a:ext cx="1027747" cy="14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Oléagineux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36"/>
            <p:cNvGrpSpPr>
              <a:grpSpLocks/>
            </p:cNvGrpSpPr>
            <p:nvPr/>
          </p:nvGrpSpPr>
          <p:grpSpPr bwMode="auto">
            <a:xfrm>
              <a:off x="112037158" y="110261187"/>
              <a:ext cx="299772" cy="264923"/>
              <a:chOff x="111777887" y="110010750"/>
              <a:chExt cx="299772" cy="264923"/>
            </a:xfrm>
          </p:grpSpPr>
          <p:sp>
            <p:nvSpPr>
              <p:cNvPr id="61" name="Rectangle 37"/>
              <p:cNvSpPr>
                <a:spLocks noChangeArrowheads="1"/>
              </p:cNvSpPr>
              <p:nvPr/>
            </p:nvSpPr>
            <p:spPr bwMode="auto">
              <a:xfrm>
                <a:off x="111823171" y="1101316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2" name="Line 38"/>
              <p:cNvSpPr>
                <a:spLocks noChangeShapeType="1"/>
              </p:cNvSpPr>
              <p:nvPr/>
            </p:nvSpPr>
            <p:spPr bwMode="auto">
              <a:xfrm>
                <a:off x="111777887" y="1101113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3" name="Line 39"/>
              <p:cNvSpPr>
                <a:spLocks noChangeShapeType="1"/>
              </p:cNvSpPr>
              <p:nvPr/>
            </p:nvSpPr>
            <p:spPr bwMode="auto">
              <a:xfrm flipV="1">
                <a:off x="111895171" y="1100107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78" y="991845"/>
            <a:ext cx="2069325" cy="238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67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885376"/>
            <a:ext cx="6410608" cy="3589364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5999407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2371" y="996203"/>
            <a:ext cx="3394966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GAEC du Saulnois et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Alcanagri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Christophe MARCHAND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0657" y="6030679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9983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790458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0017" y="2238237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rue du Général Poire, 54110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Courbesseaux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</a:t>
            </a:r>
            <a:r>
              <a:rPr lang="fr-FR" altLang="fr-FR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03.83.31.86.16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barbiermarin@gmail.com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d’agriculture exercé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Raisonnée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MAES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réduction fongicide et pesticide sur 5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ans)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permanente en 2018 </a:t>
            </a:r>
            <a:r>
              <a:rPr lang="fr-FR" altLang="fr-FR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 équivalents temps plein</a:t>
            </a:r>
            <a:endParaRPr lang="fr-FR" altLang="fr-FR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au 31/12/2016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311 hectares</a:t>
            </a:r>
            <a:endParaRPr lang="fr-FR" altLang="fr-FR" sz="1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d’activités de l’exploitation : </a:t>
            </a:r>
            <a:endParaRPr lang="fr-FR" altLang="fr-FR" sz="12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 / Elevage / Transformation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l’exploitation </a:t>
            </a:r>
            <a:endParaRPr lang="fr-FR" altLang="fr-FR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94441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2189576" y="5392000"/>
            <a:ext cx="2174051" cy="244279"/>
            <a:chOff x="111516787" y="109782150"/>
            <a:chExt cx="2250210" cy="302879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Légumineuses/Protéagineux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705926" y="9583896"/>
            <a:ext cx="3235077" cy="1328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 Benjamin Gérondi en Janvier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580540" y="5364102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688742"/>
              </p:ext>
            </p:extLst>
          </p:nvPr>
        </p:nvGraphicFramePr>
        <p:xfrm>
          <a:off x="327666" y="6632092"/>
          <a:ext cx="6265963" cy="2694860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1600831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  <a:gridCol w="1600830"/>
                <a:gridCol w="1600831"/>
              </a:tblGrid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Petits pois</a:t>
                      </a:r>
                      <a:endParaRPr lang="fr-FR" sz="11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Pois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Jaune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Haricots Blancs / Haricots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Rouges/ Flageolet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fr-FR" sz="11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 projet</a:t>
                      </a:r>
                      <a:endParaRPr lang="fr-FR" sz="11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41341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i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ha</a:t>
                      </a:r>
                      <a:endParaRPr lang="fr-FR" sz="11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ha</a:t>
                      </a:r>
                      <a:endParaRPr lang="fr-FR" sz="11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i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 t/ha</a:t>
                      </a:r>
                      <a:endParaRPr lang="fr-FR" sz="11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i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Graine / Farine</a:t>
                      </a:r>
                    </a:p>
                    <a:p>
                      <a:pPr algn="ctr"/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Pâtes alimentaires (pois ou pois-blé tendre)</a:t>
                      </a: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i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i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4512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11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Emplette Paysanne / Marchés fermiers / </a:t>
                      </a:r>
                      <a:endParaRPr lang="fr-FR" sz="1100" i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fr-FR" sz="11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Export </a:t>
                      </a:r>
                      <a:r>
                        <a:rPr lang="fr-FR" sz="11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fr-FR" sz="11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</a:t>
                      </a:r>
                      <a:endParaRPr lang="fr-FR" sz="11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i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6" name="Group 34"/>
          <p:cNvGrpSpPr>
            <a:grpSpLocks/>
          </p:cNvGrpSpPr>
          <p:nvPr/>
        </p:nvGrpSpPr>
        <p:grpSpPr bwMode="auto">
          <a:xfrm>
            <a:off x="4890618" y="5393292"/>
            <a:ext cx="1037868" cy="242988"/>
            <a:chOff x="112037158" y="110261187"/>
            <a:chExt cx="932793" cy="283179"/>
          </a:xfrm>
        </p:grpSpPr>
        <p:sp>
          <p:nvSpPr>
            <p:cNvPr id="47" name="Text Box 35"/>
            <p:cNvSpPr txBox="1">
              <a:spLocks noChangeArrowheads="1"/>
            </p:cNvSpPr>
            <p:nvPr/>
          </p:nvSpPr>
          <p:spPr bwMode="auto">
            <a:xfrm>
              <a:off x="112303951" y="110328366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Oléagineux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  <p:grpSp>
          <p:nvGrpSpPr>
            <p:cNvPr id="48" name="Group 36"/>
            <p:cNvGrpSpPr>
              <a:grpSpLocks/>
            </p:cNvGrpSpPr>
            <p:nvPr/>
          </p:nvGrpSpPr>
          <p:grpSpPr bwMode="auto">
            <a:xfrm>
              <a:off x="112037158" y="110261187"/>
              <a:ext cx="299772" cy="264923"/>
              <a:chOff x="111777887" y="110010750"/>
              <a:chExt cx="299772" cy="264923"/>
            </a:xfrm>
          </p:grpSpPr>
          <p:sp>
            <p:nvSpPr>
              <p:cNvPr id="49" name="Rectangle 37"/>
              <p:cNvSpPr>
                <a:spLocks noChangeArrowheads="1"/>
              </p:cNvSpPr>
              <p:nvPr/>
            </p:nvSpPr>
            <p:spPr bwMode="auto">
              <a:xfrm>
                <a:off x="111823171" y="1101316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0" name="Line 38"/>
              <p:cNvSpPr>
                <a:spLocks noChangeShapeType="1"/>
              </p:cNvSpPr>
              <p:nvPr/>
            </p:nvSpPr>
            <p:spPr bwMode="auto">
              <a:xfrm>
                <a:off x="111777887" y="1101113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1" name="Line 39"/>
              <p:cNvSpPr>
                <a:spLocks noChangeShapeType="1"/>
              </p:cNvSpPr>
              <p:nvPr/>
            </p:nvSpPr>
            <p:spPr bwMode="auto">
              <a:xfrm flipV="1">
                <a:off x="111895171" y="1100107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52" name="Ellipse 51"/>
          <p:cNvSpPr>
            <a:spLocks noChangeAspect="1"/>
          </p:cNvSpPr>
          <p:nvPr/>
        </p:nvSpPr>
        <p:spPr>
          <a:xfrm>
            <a:off x="3772905" y="1091533"/>
            <a:ext cx="292470" cy="2924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11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54" y="1487224"/>
            <a:ext cx="2141056" cy="21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1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7723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/>
              <a:t>La Ferme des 3 Provinces Hervé LAURRIN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108566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9983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790458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0017" y="2238237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crue Jondain Tollaincourt</a:t>
            </a:r>
            <a:endParaRPr lang="fr-FR" altLang="fr-FR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06.81.72.83.96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lafermedes3provinces@orange.fr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d’agriculture exercé :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permanente en 2018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équivalents temps plein</a:t>
            </a:r>
            <a:endParaRPr lang="fr-FR" altLang="fr-FR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au 31/12/2016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Polyculture. Transformation sur l’exploitation: Meunerie / Boulangerie / Biscuiterie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94441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4059568" y="5280787"/>
            <a:ext cx="2174051" cy="244279"/>
            <a:chOff x="111516787" y="109782150"/>
            <a:chExt cx="2250210" cy="302879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</a:t>
              </a:r>
            </a:p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/</a:t>
              </a: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900232" y="9583859"/>
            <a:ext cx="3071817" cy="1614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 Benjamin Gérondi en janvier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1334297" y="5364102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45893"/>
              </p:ext>
            </p:extLst>
          </p:nvPr>
        </p:nvGraphicFramePr>
        <p:xfrm>
          <a:off x="327666" y="6634087"/>
          <a:ext cx="6265963" cy="2794665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1352092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  <a:gridCol w="1725200">
                  <a:extLst>
                    <a:ext uri="{9D8B030D-6E8A-4147-A177-3AD203B41FA5}">
                      <a16:colId xmlns="" xmlns:a16="http://schemas.microsoft.com/office/drawing/2014/main" val="141694661"/>
                    </a:ext>
                  </a:extLst>
                </a:gridCol>
                <a:gridCol w="1725200">
                  <a:extLst>
                    <a:ext uri="{9D8B030D-6E8A-4147-A177-3AD203B41FA5}">
                      <a16:colId xmlns="" xmlns:a16="http://schemas.microsoft.com/office/drawing/2014/main" val="1704295643"/>
                    </a:ext>
                  </a:extLst>
                </a:gridCol>
              </a:tblGrid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Lentilles vertes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Lentilles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Pois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Depuis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2001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Depuis  2006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Depuis  2017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Semence fermière /  En association avec blé ( association graine de Noé pour les blés anciens)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Graine/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Farine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Mélange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Blé lentilles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Graine/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Farine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Graine/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Farine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4512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Vente directe / Bio coop Vittel / Magasin bio Epinal, Chaumont, Neufchâteau / restauration collective lycées</a:t>
                      </a:r>
                      <a:endParaRPr lang="fr-FR" sz="12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Ellipse 63"/>
          <p:cNvSpPr>
            <a:spLocks noChangeAspect="1"/>
          </p:cNvSpPr>
          <p:nvPr/>
        </p:nvSpPr>
        <p:spPr>
          <a:xfrm>
            <a:off x="3917391" y="1186588"/>
            <a:ext cx="216024" cy="21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12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88" y="1421557"/>
            <a:ext cx="16573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00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7723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2371" y="996203"/>
            <a:ext cx="3394966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GAEC des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Grands Prés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P.RENARD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C.DECORNY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108566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310219" y="184847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091717" y="1867711"/>
            <a:ext cx="2206687" cy="25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6" y="1698322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0017" y="2316061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Chemins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Faubourg St André 5440 Vého</a:t>
            </a:r>
            <a:endParaRPr lang="fr-FR" altLang="fr-FR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</a:t>
            </a:r>
            <a:r>
              <a:rPr lang="fr-FR" altLang="fr-FR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 22.74.15.48 (M. P. Renard)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desgrandspres54@gmail.com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d’agriculture exercé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permanente en 2018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au 31/12/2016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220ha</a:t>
            </a:r>
            <a:endParaRPr lang="fr-FR" altLang="fr-FR" sz="1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d’activités de l’exploitation :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 /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Elevage </a:t>
            </a:r>
            <a:endParaRPr lang="fr-FR" altLang="fr-FR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94441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579980" y="5372544"/>
            <a:ext cx="2174051" cy="244279"/>
            <a:chOff x="111516787" y="109782150"/>
            <a:chExt cx="2250210" cy="302879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Légumineuses/Protéagineux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35869" y="9577286"/>
            <a:ext cx="2574274" cy="1984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 Aude </a:t>
            </a:r>
            <a:r>
              <a:rPr lang="fr-FR" altLang="fr-FR" sz="105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Vallat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en </a:t>
            </a: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juillet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2017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580540" y="5364102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5371263" y="5369844"/>
            <a:ext cx="737208" cy="266435"/>
            <a:chOff x="112037158" y="110261187"/>
            <a:chExt cx="932793" cy="283179"/>
          </a:xfrm>
        </p:grpSpPr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112303951" y="110328366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Bovins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  <p:grpSp>
          <p:nvGrpSpPr>
            <p:cNvPr id="30" name="Group 36"/>
            <p:cNvGrpSpPr>
              <a:grpSpLocks/>
            </p:cNvGrpSpPr>
            <p:nvPr/>
          </p:nvGrpSpPr>
          <p:grpSpPr bwMode="auto">
            <a:xfrm>
              <a:off x="112037158" y="110261187"/>
              <a:ext cx="299772" cy="264923"/>
              <a:chOff x="111777887" y="110010750"/>
              <a:chExt cx="299772" cy="264923"/>
            </a:xfrm>
          </p:grpSpPr>
          <p:sp>
            <p:nvSpPr>
              <p:cNvPr id="31" name="Rectangle 37"/>
              <p:cNvSpPr>
                <a:spLocks noChangeArrowheads="1"/>
              </p:cNvSpPr>
              <p:nvPr/>
            </p:nvSpPr>
            <p:spPr bwMode="auto">
              <a:xfrm>
                <a:off x="111823171" y="1101316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024" name="Line 38"/>
              <p:cNvSpPr>
                <a:spLocks noChangeShapeType="1"/>
              </p:cNvSpPr>
              <p:nvPr/>
            </p:nvSpPr>
            <p:spPr bwMode="auto">
              <a:xfrm>
                <a:off x="111777887" y="1101113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025" name="Line 39"/>
              <p:cNvSpPr>
                <a:spLocks noChangeShapeType="1"/>
              </p:cNvSpPr>
              <p:nvPr/>
            </p:nvSpPr>
            <p:spPr bwMode="auto">
              <a:xfrm flipV="1">
                <a:off x="111895171" y="1100107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850"/>
              </p:ext>
            </p:extLst>
          </p:nvPr>
        </p:nvGraphicFramePr>
        <p:xfrm>
          <a:off x="327666" y="6634087"/>
          <a:ext cx="6265963" cy="2782155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4802492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</a:tblGrid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Lentille </a:t>
                      </a:r>
                      <a:r>
                        <a:rPr lang="fr-FR" sz="1100" b="1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Anicia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2007</a:t>
                      </a:r>
                      <a:endParaRPr lang="fr-FR" sz="11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Semences Fermières / Probiolor</a:t>
                      </a:r>
                      <a:endParaRPr lang="fr-FR" sz="11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fr-FR" sz="1100" i="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 15 ha</a:t>
                      </a:r>
                      <a:endParaRPr lang="fr-FR" sz="11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r>
                        <a:rPr lang="fr-FR" sz="1100" i="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t/ha</a:t>
                      </a:r>
                      <a:endParaRPr lang="fr-FR" sz="11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Graines </a:t>
                      </a:r>
                      <a:endParaRPr lang="fr-FR" sz="11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4512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Probiolor </a:t>
                      </a:r>
                      <a:endParaRPr lang="fr-FR" sz="11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94" y="1790458"/>
            <a:ext cx="1932166" cy="1468446"/>
          </a:xfrm>
          <a:prstGeom prst="rect">
            <a:avLst/>
          </a:prstGeom>
        </p:spPr>
      </p:pic>
      <p:grpSp>
        <p:nvGrpSpPr>
          <p:cNvPr id="46" name="Group 34"/>
          <p:cNvGrpSpPr>
            <a:grpSpLocks/>
          </p:cNvGrpSpPr>
          <p:nvPr/>
        </p:nvGrpSpPr>
        <p:grpSpPr bwMode="auto">
          <a:xfrm>
            <a:off x="4046562" y="5393292"/>
            <a:ext cx="1037868" cy="242988"/>
            <a:chOff x="112037158" y="110261187"/>
            <a:chExt cx="932793" cy="283179"/>
          </a:xfrm>
        </p:grpSpPr>
        <p:sp>
          <p:nvSpPr>
            <p:cNvPr id="47" name="Text Box 35"/>
            <p:cNvSpPr txBox="1">
              <a:spLocks noChangeArrowheads="1"/>
            </p:cNvSpPr>
            <p:nvPr/>
          </p:nvSpPr>
          <p:spPr bwMode="auto">
            <a:xfrm>
              <a:off x="112303951" y="110328366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Oléagineux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  <p:grpSp>
          <p:nvGrpSpPr>
            <p:cNvPr id="48" name="Group 36"/>
            <p:cNvGrpSpPr>
              <a:grpSpLocks/>
            </p:cNvGrpSpPr>
            <p:nvPr/>
          </p:nvGrpSpPr>
          <p:grpSpPr bwMode="auto">
            <a:xfrm>
              <a:off x="112037158" y="110261187"/>
              <a:ext cx="299772" cy="264923"/>
              <a:chOff x="111777887" y="110010750"/>
              <a:chExt cx="299772" cy="264923"/>
            </a:xfrm>
          </p:grpSpPr>
          <p:sp>
            <p:nvSpPr>
              <p:cNvPr id="49" name="Rectangle 37"/>
              <p:cNvSpPr>
                <a:spLocks noChangeArrowheads="1"/>
              </p:cNvSpPr>
              <p:nvPr/>
            </p:nvSpPr>
            <p:spPr bwMode="auto">
              <a:xfrm>
                <a:off x="111823171" y="1101316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0" name="Line 38"/>
              <p:cNvSpPr>
                <a:spLocks noChangeShapeType="1"/>
              </p:cNvSpPr>
              <p:nvPr/>
            </p:nvSpPr>
            <p:spPr bwMode="auto">
              <a:xfrm>
                <a:off x="111777887" y="1101113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1" name="Line 39"/>
              <p:cNvSpPr>
                <a:spLocks noChangeShapeType="1"/>
              </p:cNvSpPr>
              <p:nvPr/>
            </p:nvSpPr>
            <p:spPr bwMode="auto">
              <a:xfrm flipV="1">
                <a:off x="111895171" y="1100107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52" name="Ellipse 51"/>
          <p:cNvSpPr>
            <a:spLocks noChangeAspect="1"/>
          </p:cNvSpPr>
          <p:nvPr/>
        </p:nvSpPr>
        <p:spPr>
          <a:xfrm>
            <a:off x="3772905" y="1091533"/>
            <a:ext cx="292470" cy="2924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13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46894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28794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GAEC des Raillis </a:t>
            </a: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Arnaud SCHMITT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059926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9983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790458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0017" y="2190612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rue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Boutea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55500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Nançois-le-Grand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03.29.75.81.69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: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aec-des-raillis@orange.fr</a:t>
            </a:r>
            <a:endParaRPr lang="fr-FR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d’agriculture exercé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</a:t>
            </a:r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Biologique</a:t>
            </a:r>
            <a:endParaRPr lang="fr-FR" altLang="fr-FR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permanente en 2018 </a:t>
            </a:r>
            <a:r>
              <a:rPr lang="fr-FR" altLang="fr-FR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équivalents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temps plein</a:t>
            </a:r>
            <a:endParaRPr lang="fr-FR" altLang="fr-FR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au 31/12/2016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 ha de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 /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ha de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prairie /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de prairie permanente</a:t>
            </a:r>
            <a:endParaRPr lang="fr-FR" altLang="fr-FR" sz="12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d’activités de l’exploitation </a:t>
            </a:r>
            <a:endParaRPr lang="fr-FR" altLang="fr-FR" sz="12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Elevage / Vente directe</a:t>
            </a:r>
            <a:endParaRPr lang="fr-FR" alt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Point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collecte et de stockage Probiolor 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94441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4057422" y="5350318"/>
            <a:ext cx="2174051" cy="244279"/>
            <a:chOff x="111516787" y="109782150"/>
            <a:chExt cx="2250210" cy="302879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Légumineuses/Protéagineux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304623" y="9555284"/>
            <a:ext cx="2574274" cy="1984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B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enjamin Gérondi en Mai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744861" y="5364102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807243"/>
              </p:ext>
            </p:extLst>
          </p:nvPr>
        </p:nvGraphicFramePr>
        <p:xfrm>
          <a:off x="327666" y="6634087"/>
          <a:ext cx="6265963" cy="2782155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4802492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</a:tblGrid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Lentilles Anicia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Depuis</a:t>
                      </a:r>
                      <a:r>
                        <a:rPr lang="fr-F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2010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Probiolor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9,95ha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kg/</a:t>
                      </a:r>
                      <a:r>
                        <a:rPr lang="fr-F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Vente à Probiolor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4512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Distribuée</a:t>
                      </a:r>
                      <a:r>
                        <a:rPr lang="fr-F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 Probiolor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Ellipse 45"/>
          <p:cNvSpPr>
            <a:spLocks noChangeAspect="1"/>
          </p:cNvSpPr>
          <p:nvPr/>
        </p:nvSpPr>
        <p:spPr>
          <a:xfrm>
            <a:off x="3772905" y="1097279"/>
            <a:ext cx="286723" cy="28672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14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38" y="1338596"/>
            <a:ext cx="2109162" cy="2123317"/>
          </a:xfrm>
          <a:prstGeom prst="rect">
            <a:avLst/>
          </a:prstGeom>
        </p:spPr>
      </p:pic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925143" y="5359964"/>
            <a:ext cx="2174051" cy="244279"/>
            <a:chOff x="111516787" y="109782150"/>
            <a:chExt cx="2250210" cy="302879"/>
          </a:xfrm>
        </p:grpSpPr>
        <p:grpSp>
          <p:nvGrpSpPr>
            <p:cNvPr id="42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44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47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Porcins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Group 21"/>
          <p:cNvGrpSpPr>
            <a:grpSpLocks/>
          </p:cNvGrpSpPr>
          <p:nvPr/>
        </p:nvGrpSpPr>
        <p:grpSpPr bwMode="auto">
          <a:xfrm>
            <a:off x="1914599" y="5367387"/>
            <a:ext cx="2174051" cy="244279"/>
            <a:chOff x="111516787" y="109782150"/>
            <a:chExt cx="2250210" cy="302879"/>
          </a:xfrm>
        </p:grpSpPr>
        <p:grpSp>
          <p:nvGrpSpPr>
            <p:cNvPr id="49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51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2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3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Bovins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5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7723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SCEA de la Charmille Alain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FOTRE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083852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9983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790458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0017" y="2238237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 de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Wonsteviller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57990 </a:t>
            </a:r>
            <a:r>
              <a:rPr lang="fr-F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Hundling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03.87.95.11.90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/>
              <a:t>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alain.fotre@orange.fr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d’agriculture exercé :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permanente en 2018 :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équivalents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temps plein</a:t>
            </a:r>
            <a:endParaRPr lang="fr-FR" altLang="fr-FR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au 31/12/2016 : 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 ha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 / Elevage /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l’exploitation /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Vente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directe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52449"/>
            <a:ext cx="6410607" cy="1088828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35868" y="9577285"/>
            <a:ext cx="2955115" cy="233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par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Benjamin Gerondi  janvier 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274825" y="5250260"/>
            <a:ext cx="870627" cy="277511"/>
            <a:chOff x="112132417" y="109300792"/>
            <a:chExt cx="925529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391947" y="109386661"/>
              <a:ext cx="665999" cy="215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10771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79258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521149"/>
              </p:ext>
            </p:extLst>
          </p:nvPr>
        </p:nvGraphicFramePr>
        <p:xfrm>
          <a:off x="327666" y="6755092"/>
          <a:ext cx="6265963" cy="2542847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2401246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  <a:gridCol w="2401246"/>
              </a:tblGrid>
              <a:tr h="26300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Haricots</a:t>
                      </a:r>
                      <a:r>
                        <a:rPr lang="fr-FR" sz="11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Verts</a:t>
                      </a:r>
                      <a:endParaRPr lang="fr-FR" sz="11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Lentilles</a:t>
                      </a:r>
                      <a:endParaRPr lang="fr-FR" sz="11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3039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5614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 Volt 2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Probiolor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3039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ha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ha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14650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Quantités récoltées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700kg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500kg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27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Frais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Graines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39593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Vente directe sur l’exploitation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Ellipse 44"/>
          <p:cNvSpPr>
            <a:spLocks noChangeAspect="1"/>
          </p:cNvSpPr>
          <p:nvPr/>
        </p:nvSpPr>
        <p:spPr>
          <a:xfrm>
            <a:off x="3772905" y="1091533"/>
            <a:ext cx="292470" cy="2924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15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50" y="1729174"/>
            <a:ext cx="2203418" cy="1314706"/>
          </a:xfrm>
          <a:prstGeom prst="rect">
            <a:avLst/>
          </a:prstGeom>
        </p:spPr>
      </p:pic>
      <p:grpSp>
        <p:nvGrpSpPr>
          <p:cNvPr id="64" name="Group 28"/>
          <p:cNvGrpSpPr>
            <a:grpSpLocks/>
          </p:cNvGrpSpPr>
          <p:nvPr/>
        </p:nvGrpSpPr>
        <p:grpSpPr bwMode="auto">
          <a:xfrm>
            <a:off x="1180339" y="5236684"/>
            <a:ext cx="1644793" cy="243546"/>
            <a:chOff x="112132417" y="109300792"/>
            <a:chExt cx="1748515" cy="264923"/>
          </a:xfrm>
        </p:grpSpPr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112392027" y="109387043"/>
              <a:ext cx="1488905" cy="178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Légumineuses/</a:t>
              </a:r>
            </a:p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Protéagineux</a:t>
              </a:r>
              <a:endParaRPr lang="fr-FR" altLang="fr-FR" sz="1200" dirty="0">
                <a:latin typeface="Arial" panose="020B0604020202020204" pitchFamily="34" charset="0"/>
              </a:endParaRPr>
            </a:p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66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67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8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9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70" name="Group 28"/>
          <p:cNvGrpSpPr>
            <a:grpSpLocks/>
          </p:cNvGrpSpPr>
          <p:nvPr/>
        </p:nvGrpSpPr>
        <p:grpSpPr bwMode="auto">
          <a:xfrm>
            <a:off x="2401337" y="5227238"/>
            <a:ext cx="870627" cy="277511"/>
            <a:chOff x="112132417" y="109300792"/>
            <a:chExt cx="925529" cy="301868"/>
          </a:xfrm>
        </p:grpSpPr>
        <p:sp>
          <p:nvSpPr>
            <p:cNvPr id="71" name="Text Box 29"/>
            <p:cNvSpPr txBox="1">
              <a:spLocks noChangeArrowheads="1"/>
            </p:cNvSpPr>
            <p:nvPr/>
          </p:nvSpPr>
          <p:spPr bwMode="auto">
            <a:xfrm>
              <a:off x="112391947" y="109386661"/>
              <a:ext cx="665999" cy="215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72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73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74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75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82" name="Group 28"/>
          <p:cNvGrpSpPr>
            <a:grpSpLocks/>
          </p:cNvGrpSpPr>
          <p:nvPr/>
        </p:nvGrpSpPr>
        <p:grpSpPr bwMode="auto">
          <a:xfrm>
            <a:off x="3283316" y="5233676"/>
            <a:ext cx="1060065" cy="260089"/>
            <a:chOff x="112132417" y="109300792"/>
            <a:chExt cx="1126913" cy="282917"/>
          </a:xfrm>
        </p:grpSpPr>
        <p:sp>
          <p:nvSpPr>
            <p:cNvPr id="83" name="Text Box 29"/>
            <p:cNvSpPr txBox="1">
              <a:spLocks noChangeArrowheads="1"/>
            </p:cNvSpPr>
            <p:nvPr/>
          </p:nvSpPr>
          <p:spPr bwMode="auto">
            <a:xfrm>
              <a:off x="112391946" y="109386662"/>
              <a:ext cx="867384" cy="197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Oléagineux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8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8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8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8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88" name="Group 28"/>
          <p:cNvGrpSpPr>
            <a:grpSpLocks/>
          </p:cNvGrpSpPr>
          <p:nvPr/>
        </p:nvGrpSpPr>
        <p:grpSpPr bwMode="auto">
          <a:xfrm>
            <a:off x="4350820" y="5225973"/>
            <a:ext cx="1060065" cy="260089"/>
            <a:chOff x="112132417" y="109300792"/>
            <a:chExt cx="1126913" cy="282917"/>
          </a:xfrm>
        </p:grpSpPr>
        <p:sp>
          <p:nvSpPr>
            <p:cNvPr id="89" name="Text Box 29"/>
            <p:cNvSpPr txBox="1">
              <a:spLocks noChangeArrowheads="1"/>
            </p:cNvSpPr>
            <p:nvPr/>
          </p:nvSpPr>
          <p:spPr bwMode="auto">
            <a:xfrm>
              <a:off x="112391946" y="109386662"/>
              <a:ext cx="867384" cy="197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Cultures fruitières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90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91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92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93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94" name="Group 28"/>
          <p:cNvGrpSpPr>
            <a:grpSpLocks/>
          </p:cNvGrpSpPr>
          <p:nvPr/>
        </p:nvGrpSpPr>
        <p:grpSpPr bwMode="auto">
          <a:xfrm>
            <a:off x="5356500" y="5184945"/>
            <a:ext cx="1258638" cy="267548"/>
            <a:chOff x="112132417" y="109274684"/>
            <a:chExt cx="1338009" cy="291031"/>
          </a:xfrm>
        </p:grpSpPr>
        <p:sp>
          <p:nvSpPr>
            <p:cNvPr id="95" name="Text Box 29"/>
            <p:cNvSpPr txBox="1">
              <a:spLocks noChangeArrowheads="1"/>
            </p:cNvSpPr>
            <p:nvPr/>
          </p:nvSpPr>
          <p:spPr bwMode="auto">
            <a:xfrm>
              <a:off x="112432449" y="109274684"/>
              <a:ext cx="1037977" cy="184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Bovins/Porcins/Volailles de chaire </a:t>
              </a:r>
              <a:endParaRPr lang="fr-FR" altLang="fr-FR" sz="1200" dirty="0">
                <a:latin typeface="Arial" panose="020B0604020202020204" pitchFamily="34" charset="0"/>
              </a:endParaRPr>
            </a:p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1200" dirty="0">
                <a:latin typeface="Arial" panose="020B0604020202020204" pitchFamily="34" charset="0"/>
              </a:endParaRPr>
            </a:p>
          </p:txBody>
        </p:sp>
        <p:grpSp>
          <p:nvGrpSpPr>
            <p:cNvPr id="96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98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99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155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7723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Pré Vert </a:t>
            </a: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Thierry LECLERC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083852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81888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809508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0017" y="2238237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: </a:t>
            </a:r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Pré Vert 88140 </a:t>
            </a:r>
            <a:r>
              <a:rPr lang="fr-F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Vrécourt</a:t>
            </a:r>
            <a:endParaRPr lang="fr-FR" altLang="fr-FR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</a:t>
            </a:r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03.29.38.59.11</a:t>
            </a:r>
            <a:endParaRPr lang="fr-FR" altLang="fr-FR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thierryleclerc@aol.com 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d’agriculture exercé :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permanente en 2018 : </a:t>
            </a:r>
            <a:r>
              <a:rPr lang="fr-FR" altLang="fr-FR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E.T.P.</a:t>
            </a:r>
            <a:endParaRPr lang="fr-FR" altLang="fr-FR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au 31/12/2016 : 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ha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Polyculture/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Elevage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Vente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directe /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Transformations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l’exploitation: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Viande, Extraction d’huile 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94441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2341975" y="5392000"/>
            <a:ext cx="2174051" cy="244279"/>
            <a:chOff x="111516787" y="109782150"/>
            <a:chExt cx="2250210" cy="302879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Légumineuses/Protéagineux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35868" y="9577285"/>
            <a:ext cx="2955115" cy="233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par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Benjamin Gérondi  janvier 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580540" y="5364102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5371263" y="5369844"/>
            <a:ext cx="737208" cy="266435"/>
            <a:chOff x="112037158" y="110261187"/>
            <a:chExt cx="932793" cy="283179"/>
          </a:xfrm>
        </p:grpSpPr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112303951" y="110328366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Bovins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  <p:grpSp>
          <p:nvGrpSpPr>
            <p:cNvPr id="30" name="Group 36"/>
            <p:cNvGrpSpPr>
              <a:grpSpLocks/>
            </p:cNvGrpSpPr>
            <p:nvPr/>
          </p:nvGrpSpPr>
          <p:grpSpPr bwMode="auto">
            <a:xfrm>
              <a:off x="112037158" y="110261187"/>
              <a:ext cx="299772" cy="264923"/>
              <a:chOff x="111777887" y="110010750"/>
              <a:chExt cx="299772" cy="264923"/>
            </a:xfrm>
          </p:grpSpPr>
          <p:sp>
            <p:nvSpPr>
              <p:cNvPr id="31" name="Rectangle 37"/>
              <p:cNvSpPr>
                <a:spLocks noChangeArrowheads="1"/>
              </p:cNvSpPr>
              <p:nvPr/>
            </p:nvSpPr>
            <p:spPr bwMode="auto">
              <a:xfrm>
                <a:off x="111823171" y="1101316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024" name="Line 38"/>
              <p:cNvSpPr>
                <a:spLocks noChangeShapeType="1"/>
              </p:cNvSpPr>
              <p:nvPr/>
            </p:nvSpPr>
            <p:spPr bwMode="auto">
              <a:xfrm>
                <a:off x="111777887" y="1101113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025" name="Line 39"/>
              <p:cNvSpPr>
                <a:spLocks noChangeShapeType="1"/>
              </p:cNvSpPr>
              <p:nvPr/>
            </p:nvSpPr>
            <p:spPr bwMode="auto">
              <a:xfrm flipV="1">
                <a:off x="111895171" y="1100107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905899"/>
              </p:ext>
            </p:extLst>
          </p:nvPr>
        </p:nvGraphicFramePr>
        <p:xfrm>
          <a:off x="327666" y="6646444"/>
          <a:ext cx="6265963" cy="2704804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960498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  <a:gridCol w="960499"/>
                <a:gridCol w="960498"/>
                <a:gridCol w="1110330"/>
                <a:gridCol w="810667"/>
              </a:tblGrid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Lentilles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Soja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Cameline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Pois chiches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0188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Depuis 2006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Depuis 2017</a:t>
                      </a:r>
                      <a:endParaRPr lang="fr-F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Depuis</a:t>
                      </a:r>
                      <a:r>
                        <a:rPr lang="fr-FR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2006</a:t>
                      </a:r>
                      <a:endParaRPr lang="fr-F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Semences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fermières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256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ha en association  avec du blé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 ha  en association  soja-lin-pois chiche</a:t>
                      </a:r>
                      <a:endParaRPr lang="fr-F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Entre 0,7 et 1,5 T/ha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Entre 0,7 et 1,5 T/ha</a:t>
                      </a:r>
                      <a:endParaRPr lang="fr-F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62939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Graine/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Farine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cours</a:t>
                      </a:r>
                      <a:endParaRPr lang="fr-F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Graine/</a:t>
                      </a:r>
                      <a:r>
                        <a:rPr lang="fr-FR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Farine</a:t>
                      </a:r>
                      <a:endParaRPr lang="fr-F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Graine/ Huile</a:t>
                      </a:r>
                      <a:endParaRPr lang="fr-F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Graine/</a:t>
                      </a:r>
                    </a:p>
                    <a:p>
                      <a:pPr algn="ctr"/>
                      <a:r>
                        <a:rPr lang="fr-F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Farine</a:t>
                      </a:r>
                      <a:endParaRPr lang="fr-F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4512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Vente directe, AMAP, magasin de producteurs, magasins bio, marchés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Ellipse 44"/>
          <p:cNvSpPr>
            <a:spLocks noChangeAspect="1"/>
          </p:cNvSpPr>
          <p:nvPr/>
        </p:nvSpPr>
        <p:spPr>
          <a:xfrm>
            <a:off x="3772905" y="1091533"/>
            <a:ext cx="292470" cy="2924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16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78" y="1762849"/>
            <a:ext cx="1881257" cy="14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85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05500"/>
            <a:ext cx="6410608" cy="3559007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13438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Basse Cour </a:t>
            </a: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 VAUTHIER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165716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9983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790458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0017" y="2238237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5 chemin de Bové, 55190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Naïves-en-bois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06.12.01.42.45</a:t>
            </a:r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earlbassecour@aol.com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d’agriculture exercé 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permanente en 2018 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équivalents temps plein</a:t>
            </a:r>
            <a:endParaRPr lang="fr-FR" altLang="fr-FR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au 31/12/2016 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ha dont4,5 ha en herbe pour les élevages  et 55,5 ha de  cultures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 /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Elevage / Œufs : ligne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conditionnement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27766"/>
            <a:ext cx="6410607" cy="1164694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986971" y="5280787"/>
            <a:ext cx="2174051" cy="244279"/>
            <a:chOff x="111516787" y="109782150"/>
            <a:chExt cx="2250210" cy="302879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</a:t>
              </a:r>
            </a:p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/</a:t>
              </a: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35869" y="9577286"/>
            <a:ext cx="2574274" cy="1984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 Benjamin en janvier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711034" y="5265246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79253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606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932296"/>
              </p:ext>
            </p:extLst>
          </p:nvPr>
        </p:nvGraphicFramePr>
        <p:xfrm>
          <a:off x="327666" y="6952299"/>
          <a:ext cx="6265963" cy="2214275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1352092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  <a:gridCol w="1725200">
                  <a:extLst>
                    <a:ext uri="{9D8B030D-6E8A-4147-A177-3AD203B41FA5}">
                      <a16:colId xmlns="" xmlns:a16="http://schemas.microsoft.com/office/drawing/2014/main" val="141694661"/>
                    </a:ext>
                  </a:extLst>
                </a:gridCol>
                <a:gridCol w="1725200">
                  <a:extLst>
                    <a:ext uri="{9D8B030D-6E8A-4147-A177-3AD203B41FA5}">
                      <a16:colId xmlns="" xmlns:a16="http://schemas.microsoft.com/office/drawing/2014/main" val="1704295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Lentilles vertes Anicia</a:t>
                      </a:r>
                      <a:endParaRPr lang="fr-FR" sz="11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Pois </a:t>
                      </a:r>
                      <a:r>
                        <a:rPr lang="fr-FR" sz="11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</a:t>
                      </a:r>
                      <a:endParaRPr lang="fr-FR" sz="11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Pois chiches</a:t>
                      </a:r>
                      <a:endParaRPr lang="fr-FR" sz="11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endParaRPr lang="fr-FR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Semence 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Fermière et </a:t>
                      </a: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complément 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probiolor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 ha 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ha 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ha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quintaux/</a:t>
                      </a:r>
                      <a:r>
                        <a:rPr lang="fr-F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quintaux /ha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quintaux</a:t>
                      </a:r>
                      <a:r>
                        <a:rPr lang="fr-F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/ha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Vendu en magasin bio en région lorraine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Ellipse 63"/>
          <p:cNvSpPr>
            <a:spLocks noChangeAspect="1"/>
          </p:cNvSpPr>
          <p:nvPr/>
        </p:nvSpPr>
        <p:spPr>
          <a:xfrm>
            <a:off x="3917391" y="1186588"/>
            <a:ext cx="216024" cy="21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17</a:t>
            </a:r>
            <a:endParaRPr lang="fr-FR" sz="1400" dirty="0"/>
          </a:p>
        </p:txBody>
      </p:sp>
      <p:grpSp>
        <p:nvGrpSpPr>
          <p:cNvPr id="44" name="Group 21"/>
          <p:cNvGrpSpPr>
            <a:grpSpLocks/>
          </p:cNvGrpSpPr>
          <p:nvPr/>
        </p:nvGrpSpPr>
        <p:grpSpPr bwMode="auto">
          <a:xfrm>
            <a:off x="3581551" y="5272803"/>
            <a:ext cx="2174051" cy="244279"/>
            <a:chOff x="111516787" y="109782150"/>
            <a:chExt cx="2250210" cy="302879"/>
          </a:xfrm>
        </p:grpSpPr>
        <p:grpSp>
          <p:nvGrpSpPr>
            <p:cNvPr id="45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48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49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Oléagineux</a:t>
              </a:r>
              <a:endParaRPr lang="fr-FR" altLang="fr-F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21"/>
          <p:cNvGrpSpPr>
            <a:grpSpLocks/>
          </p:cNvGrpSpPr>
          <p:nvPr/>
        </p:nvGrpSpPr>
        <p:grpSpPr bwMode="auto">
          <a:xfrm>
            <a:off x="4934927" y="5306401"/>
            <a:ext cx="2174051" cy="215704"/>
            <a:chOff x="111516787" y="109817580"/>
            <a:chExt cx="2250210" cy="267449"/>
          </a:xfrm>
        </p:grpSpPr>
        <p:grpSp>
          <p:nvGrpSpPr>
            <p:cNvPr id="51" name="Group 22"/>
            <p:cNvGrpSpPr>
              <a:grpSpLocks/>
            </p:cNvGrpSpPr>
            <p:nvPr/>
          </p:nvGrpSpPr>
          <p:grpSpPr bwMode="auto">
            <a:xfrm>
              <a:off x="111516787" y="109817580"/>
              <a:ext cx="299772" cy="229493"/>
              <a:chOff x="111432003" y="109817580"/>
              <a:chExt cx="299772" cy="229493"/>
            </a:xfrm>
          </p:grpSpPr>
          <p:sp>
            <p:nvSpPr>
              <p:cNvPr id="53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4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5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81758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Poules pondeuses</a:t>
              </a:r>
              <a:endParaRPr lang="fr-FR" altLang="fr-F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60" y="1346279"/>
            <a:ext cx="16097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08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7723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5427" y="996203"/>
            <a:ext cx="3509578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GAEC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Alteville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G.BARTHELEMY /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T.SCHMITT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108566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91706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907688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52867" y="2425805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Ferme d’</a:t>
            </a:r>
            <a:r>
              <a:rPr lang="fr-F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Alteville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57260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TARQUIMPOL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06.84.72.13.59 /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06.83.10.17.18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fermedalteville@orange.fr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d’agriculture exercé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 </a:t>
            </a:r>
            <a:endParaRPr lang="fr-FR" altLang="fr-FR" sz="12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Main-d’œuvre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permanente en 2018 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équivalents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temps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plein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31/12/2016 : 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hectares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Polyculture/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Elevage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52607" y="4668878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954894" y="9591676"/>
            <a:ext cx="3055256" cy="1115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 Benjamin Gérondi en janvier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684696" y="5325270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28569"/>
              </p:ext>
            </p:extLst>
          </p:nvPr>
        </p:nvGraphicFramePr>
        <p:xfrm>
          <a:off x="327666" y="6719813"/>
          <a:ext cx="6265963" cy="2620035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4802492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</a:tblGrid>
              <a:tr h="2513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Lentilles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513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Dés</a:t>
                      </a:r>
                      <a:r>
                        <a:rPr lang="fr-FR" sz="12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2002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45842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Semence fermière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9260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fr-FR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9260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500Kg / ha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61614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Graines</a:t>
                      </a:r>
                      <a:r>
                        <a:rPr lang="fr-FR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Farine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43320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Vente </a:t>
                      </a: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directe 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V</a:t>
                      </a: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 à 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ferme </a:t>
                      </a: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fr-FR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Amap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Ellipse 63"/>
          <p:cNvSpPr>
            <a:spLocks noChangeAspect="1"/>
          </p:cNvSpPr>
          <p:nvPr/>
        </p:nvSpPr>
        <p:spPr>
          <a:xfrm>
            <a:off x="3917391" y="1186588"/>
            <a:ext cx="216024" cy="21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18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78" y="1660256"/>
            <a:ext cx="2119762" cy="1928983"/>
          </a:xfrm>
          <a:prstGeom prst="rect">
            <a:avLst/>
          </a:prstGeom>
        </p:spPr>
      </p:pic>
      <p:grpSp>
        <p:nvGrpSpPr>
          <p:cNvPr id="44" name="Group 28"/>
          <p:cNvGrpSpPr>
            <a:grpSpLocks/>
          </p:cNvGrpSpPr>
          <p:nvPr/>
        </p:nvGrpSpPr>
        <p:grpSpPr bwMode="auto">
          <a:xfrm>
            <a:off x="2062717" y="5343420"/>
            <a:ext cx="2474036" cy="356768"/>
            <a:chOff x="112132417" y="109300792"/>
            <a:chExt cx="2630028" cy="388082"/>
          </a:xfrm>
        </p:grpSpPr>
        <p:sp>
          <p:nvSpPr>
            <p:cNvPr id="51" name="Text Box 29"/>
            <p:cNvSpPr txBox="1">
              <a:spLocks noChangeArrowheads="1"/>
            </p:cNvSpPr>
            <p:nvPr/>
          </p:nvSpPr>
          <p:spPr bwMode="auto">
            <a:xfrm>
              <a:off x="112433290" y="109372967"/>
              <a:ext cx="2329155" cy="315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 /</a:t>
              </a: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Protéagineux</a:t>
              </a:r>
              <a:endParaRPr lang="fr-FR" altLang="fr-FR" sz="1200" dirty="0">
                <a:latin typeface="Arial" panose="020B0604020202020204" pitchFamily="34" charset="0"/>
              </a:endParaRPr>
            </a:p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52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53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4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5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56" name="Group 28"/>
          <p:cNvGrpSpPr>
            <a:grpSpLocks/>
          </p:cNvGrpSpPr>
          <p:nvPr/>
        </p:nvGrpSpPr>
        <p:grpSpPr bwMode="auto">
          <a:xfrm>
            <a:off x="4495930" y="5339924"/>
            <a:ext cx="1811106" cy="243547"/>
            <a:chOff x="112132484" y="109300792"/>
            <a:chExt cx="1925313" cy="264923"/>
          </a:xfrm>
        </p:grpSpPr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112321102" y="109386662"/>
              <a:ext cx="1736695" cy="140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Volailles de </a:t>
              </a: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chaire</a:t>
              </a:r>
              <a:endParaRPr lang="fr-FR" altLang="fr-FR" sz="1200" dirty="0">
                <a:latin typeface="Arial" panose="020B0604020202020204" pitchFamily="34" charset="0"/>
              </a:endParaRPr>
            </a:p>
          </p:txBody>
        </p:sp>
        <p:grpSp>
          <p:nvGrpSpPr>
            <p:cNvPr id="58" name="Group 30"/>
            <p:cNvGrpSpPr>
              <a:grpSpLocks/>
            </p:cNvGrpSpPr>
            <p:nvPr/>
          </p:nvGrpSpPr>
          <p:grpSpPr bwMode="auto">
            <a:xfrm>
              <a:off x="112132484" y="109300792"/>
              <a:ext cx="299705" cy="264923"/>
              <a:chOff x="111546370" y="109896450"/>
              <a:chExt cx="299705" cy="264923"/>
            </a:xfrm>
          </p:grpSpPr>
          <p:sp>
            <p:nvSpPr>
              <p:cNvPr id="59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0" name="Line 32"/>
              <p:cNvSpPr>
                <a:spLocks noChangeShapeType="1"/>
              </p:cNvSpPr>
              <p:nvPr/>
            </p:nvSpPr>
            <p:spPr bwMode="auto">
              <a:xfrm>
                <a:off x="111546370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1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699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879697"/>
            <a:ext cx="6410608" cy="3584811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599595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Michel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FRANCOIS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047606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9983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790458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81442" y="2219187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: </a:t>
            </a:r>
            <a:r>
              <a:rPr lang="fr-FR" alt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rue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  Lilas 54610 </a:t>
            </a:r>
            <a:r>
              <a:rPr lang="fr-F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Eply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06.72.79.26.66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beulzeup@aol.com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d’agriculture exercé :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permanente en 2018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 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équivalents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temps plein</a:t>
            </a:r>
            <a:endParaRPr lang="fr-FR" altLang="fr-FR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au 31/12/2016 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 hectares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 / Elevage /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Vente directe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Visite occasionnelles du public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09540"/>
            <a:ext cx="6410607" cy="1124727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2711392" y="5262632"/>
            <a:ext cx="2174051" cy="244279"/>
            <a:chOff x="111516787" y="109782150"/>
            <a:chExt cx="2250210" cy="302879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</a:t>
              </a:r>
            </a:p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/</a:t>
              </a: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054588" y="9577285"/>
            <a:ext cx="2933971" cy="240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 Benjamin Gérondi en janvier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1114348" y="5268217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783008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32039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3208"/>
              </p:ext>
            </p:extLst>
          </p:nvPr>
        </p:nvGraphicFramePr>
        <p:xfrm>
          <a:off x="327666" y="6634087"/>
          <a:ext cx="6265963" cy="2773350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4802492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</a:tblGrid>
              <a:tr h="25272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Lentilles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5272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2012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54432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Probiolor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5272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u="none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 ha</a:t>
                      </a:r>
                      <a:endParaRPr lang="fr-FR" sz="1100" u="none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5450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à 600 kg / 0,5 ha</a:t>
                      </a:r>
                      <a:endParaRPr lang="fr-FR" sz="11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47062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43560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i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Vente directe</a:t>
                      </a:r>
                      <a:endParaRPr lang="fr-FR" sz="12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Ellipse 63"/>
          <p:cNvSpPr>
            <a:spLocks noChangeAspect="1"/>
          </p:cNvSpPr>
          <p:nvPr/>
        </p:nvSpPr>
        <p:spPr>
          <a:xfrm>
            <a:off x="3917391" y="1186588"/>
            <a:ext cx="216024" cy="21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19</a:t>
            </a:r>
            <a:endParaRPr lang="fr-FR" sz="1400" dirty="0"/>
          </a:p>
        </p:txBody>
      </p:sp>
      <p:grpSp>
        <p:nvGrpSpPr>
          <p:cNvPr id="39" name="Group 21"/>
          <p:cNvGrpSpPr>
            <a:grpSpLocks/>
          </p:cNvGrpSpPr>
          <p:nvPr/>
        </p:nvGrpSpPr>
        <p:grpSpPr bwMode="auto">
          <a:xfrm>
            <a:off x="4603057" y="5282317"/>
            <a:ext cx="2174051" cy="244279"/>
            <a:chOff x="111516787" y="109782150"/>
            <a:chExt cx="2250210" cy="302879"/>
          </a:xfrm>
        </p:grpSpPr>
        <p:grpSp>
          <p:nvGrpSpPr>
            <p:cNvPr id="40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42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Bovin</a:t>
              </a:r>
              <a:endParaRPr lang="fr-FR" altLang="fr-F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2" descr="http://wp.pixerecourt.fr/legumineuse/wp-content/uploads/sites/57/2018/04/hqdefault-300x14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6"/>
          <a:stretch/>
        </p:blipFill>
        <p:spPr bwMode="auto">
          <a:xfrm>
            <a:off x="4573778" y="976532"/>
            <a:ext cx="1860813" cy="140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80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884154"/>
            <a:ext cx="6410608" cy="3580354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9834" y="599938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JON’BIO </a:t>
            </a: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Jonathan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STAHL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027286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89127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9840" y="1899920"/>
            <a:ext cx="2199387" cy="22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0017" y="2471917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Adresse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fr-FR" sz="1200" i="1" dirty="0"/>
              <a:t>5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bis, rue des Chantons 54950 LARONXE</a:t>
            </a:r>
            <a:endParaRPr lang="fr-FR" altLang="fr-FR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Téléphone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06. 09.74.11.29</a:t>
            </a:r>
            <a:endParaRPr lang="fr-FR" altLang="fr-FR" sz="1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Mail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jonathan.stahl54@gmail.com</a:t>
            </a:r>
            <a:endParaRPr lang="fr-FR" altLang="fr-FR" sz="1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d’agriculture exercé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 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Main-d’œuvre permanente en 2018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équivalent temps plein</a:t>
            </a:r>
            <a:endParaRPr lang="fr-FR" altLang="fr-FR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SAU au 31/12/2016 : 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1,4 hectares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Types d’activités de l’exploitation : 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polyculture</a:t>
            </a:r>
            <a:endParaRPr lang="fr-FR" altLang="fr-FR" sz="1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63961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554992" y="5283200"/>
            <a:ext cx="2163568" cy="292119"/>
            <a:chOff x="111516787" y="109782150"/>
            <a:chExt cx="2197631" cy="302879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829674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Légumineuses/Protéagineux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35869" y="9577286"/>
            <a:ext cx="2574274" cy="1984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par Aude </a:t>
            </a:r>
            <a:r>
              <a:rPr lang="fr-FR" altLang="fr-FR" sz="10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Vallat</a:t>
            </a: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 en juillet 2017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407832" y="5293697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1920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6823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420730"/>
              </p:ext>
            </p:extLst>
          </p:nvPr>
        </p:nvGraphicFramePr>
        <p:xfrm>
          <a:off x="327666" y="6619043"/>
          <a:ext cx="6265963" cy="2741584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1022401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  <a:gridCol w="1324708">
                  <a:extLst>
                    <a:ext uri="{9D8B030D-6E8A-4147-A177-3AD203B41FA5}">
                      <a16:colId xmlns="" xmlns:a16="http://schemas.microsoft.com/office/drawing/2014/main" val="141694661"/>
                    </a:ext>
                  </a:extLst>
                </a:gridCol>
                <a:gridCol w="1289539">
                  <a:extLst>
                    <a:ext uri="{9D8B030D-6E8A-4147-A177-3AD203B41FA5}">
                      <a16:colId xmlns="" xmlns:a16="http://schemas.microsoft.com/office/drawing/2014/main" val="1704295643"/>
                    </a:ext>
                  </a:extLst>
                </a:gridCol>
                <a:gridCol w="1165844"/>
              </a:tblGrid>
              <a:tr h="44787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Haricot Vert Cobras</a:t>
                      </a:r>
                      <a:endParaRPr lang="fr-FR" sz="11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Pois </a:t>
                      </a:r>
                      <a:r>
                        <a:rPr lang="fr-FR" sz="11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Mangetout </a:t>
                      </a:r>
                      <a:r>
                        <a:rPr lang="fr-FR" sz="11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Norli</a:t>
                      </a:r>
                      <a:endParaRPr lang="fr-FR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Haricot Cupidon</a:t>
                      </a:r>
                      <a:endParaRPr lang="fr-FR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Pois </a:t>
                      </a:r>
                      <a:r>
                        <a:rPr lang="fr-FR" sz="11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Nerveille</a:t>
                      </a:r>
                      <a:r>
                        <a:rPr lang="fr-FR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de </a:t>
                      </a:r>
                      <a:r>
                        <a:rPr lang="fr-FR" sz="11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kelvedon</a:t>
                      </a:r>
                      <a:endParaRPr lang="fr-FR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5379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fr-F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57636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agrosemence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essembio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3510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 m²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186m²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100m²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200m²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3510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41410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Frais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55311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Vente directe sur l’exploitation /</a:t>
                      </a:r>
                    </a:p>
                    <a:p>
                      <a:pPr algn="ctr"/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Restauration / Restauration collective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29" y="1723665"/>
            <a:ext cx="2033302" cy="1231238"/>
          </a:xfrm>
          <a:prstGeom prst="rect">
            <a:avLst/>
          </a:prstGeom>
        </p:spPr>
      </p:pic>
      <p:sp>
        <p:nvSpPr>
          <p:cNvPr id="54" name="Ellipse 53"/>
          <p:cNvSpPr>
            <a:spLocks noChangeAspect="1"/>
          </p:cNvSpPr>
          <p:nvPr/>
        </p:nvSpPr>
        <p:spPr>
          <a:xfrm>
            <a:off x="3772905" y="1097279"/>
            <a:ext cx="286723" cy="28672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20</a:t>
            </a:r>
            <a:endParaRPr lang="fr-FR" sz="1400" dirty="0"/>
          </a:p>
        </p:txBody>
      </p:sp>
      <p:grpSp>
        <p:nvGrpSpPr>
          <p:cNvPr id="55" name="Group 28"/>
          <p:cNvGrpSpPr>
            <a:grpSpLocks/>
          </p:cNvGrpSpPr>
          <p:nvPr/>
        </p:nvGrpSpPr>
        <p:grpSpPr bwMode="auto">
          <a:xfrm>
            <a:off x="3852101" y="5293696"/>
            <a:ext cx="1439693" cy="243547"/>
            <a:chOff x="112132417" y="109300792"/>
            <a:chExt cx="1530477" cy="264923"/>
          </a:xfrm>
        </p:grpSpPr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112433311" y="109386661"/>
              <a:ext cx="1229583" cy="179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Cultures fruitières</a:t>
              </a:r>
              <a:endParaRPr lang="fr-FR" altLang="fr-FR" sz="1200" dirty="0">
                <a:latin typeface="Arial" panose="020B0604020202020204" pitchFamily="34" charset="0"/>
              </a:endParaRPr>
            </a:p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57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58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9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0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61" name="Group 28"/>
          <p:cNvGrpSpPr>
            <a:grpSpLocks/>
          </p:cNvGrpSpPr>
          <p:nvPr/>
        </p:nvGrpSpPr>
        <p:grpSpPr bwMode="auto">
          <a:xfrm>
            <a:off x="5407171" y="5293696"/>
            <a:ext cx="1236488" cy="243547"/>
            <a:chOff x="112132417" y="109300792"/>
            <a:chExt cx="1314451" cy="264923"/>
          </a:xfrm>
        </p:grpSpPr>
        <p:sp>
          <p:nvSpPr>
            <p:cNvPr id="62" name="Text Box 29"/>
            <p:cNvSpPr txBox="1">
              <a:spLocks noChangeArrowheads="1"/>
            </p:cNvSpPr>
            <p:nvPr/>
          </p:nvSpPr>
          <p:spPr bwMode="auto">
            <a:xfrm>
              <a:off x="112217285" y="109309298"/>
              <a:ext cx="1229583" cy="179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Herbes aromatiques</a:t>
              </a:r>
              <a:endParaRPr lang="fr-FR" altLang="fr-FR" sz="1200" dirty="0">
                <a:latin typeface="Arial" panose="020B0604020202020204" pitchFamily="34" charset="0"/>
              </a:endParaRPr>
            </a:p>
          </p:txBody>
        </p:sp>
        <p:grpSp>
          <p:nvGrpSpPr>
            <p:cNvPr id="63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64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5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6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33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7723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 dirty="0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GAEC des Terres Froides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Famille ORBION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108566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20" y="1097886"/>
            <a:ext cx="307359" cy="27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9983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 dirty="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816962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 dirty="0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0017" y="2238237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Adresse :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4, rue de </a:t>
            </a:r>
            <a:r>
              <a:rPr lang="fr-FR" altLang="fr-FR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Domrémy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55500 </a:t>
            </a:r>
            <a:r>
              <a:rPr lang="fr-FR" altLang="fr-FR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Nançois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fr-FR" altLang="fr-FR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le-Grand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fr-FR" altLang="fr-FR" sz="12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Téléphone :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03.29.78.02.64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Mail :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mathieu.orbion@wanadoo.fr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Type d’agriculture exercé :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Agriculture biologique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Main-d’œuvre permanente en 2018 :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endParaRPr lang="fr-FR" altLang="fr-FR" sz="12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SAU au 31/12/2016 :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188 ha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Types 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Polyculture / Élevage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Ferme pédagogique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Vente directe sur l’exploitation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94441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2341975" y="5391995"/>
            <a:ext cx="2174051" cy="231027"/>
            <a:chOff x="111516787" y="109782150"/>
            <a:chExt cx="2250210" cy="286448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882253" y="109852598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Légumineuses/Protéagineux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35869" y="9577286"/>
            <a:ext cx="2574274" cy="1984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par Aude </a:t>
            </a:r>
            <a:r>
              <a:rPr lang="fr-FR" altLang="fr-FR" sz="10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Vallat</a:t>
            </a: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 en juillet 2017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580540" y="5364102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5371263" y="5369844"/>
            <a:ext cx="737208" cy="266435"/>
            <a:chOff x="112037158" y="110261187"/>
            <a:chExt cx="932793" cy="283179"/>
          </a:xfrm>
        </p:grpSpPr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112303951" y="110328366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Bovins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  <p:grpSp>
          <p:nvGrpSpPr>
            <p:cNvPr id="30" name="Group 36"/>
            <p:cNvGrpSpPr>
              <a:grpSpLocks/>
            </p:cNvGrpSpPr>
            <p:nvPr/>
          </p:nvGrpSpPr>
          <p:grpSpPr bwMode="auto">
            <a:xfrm>
              <a:off x="112037158" y="110261187"/>
              <a:ext cx="299772" cy="264923"/>
              <a:chOff x="111777887" y="110010750"/>
              <a:chExt cx="299772" cy="264923"/>
            </a:xfrm>
          </p:grpSpPr>
          <p:sp>
            <p:nvSpPr>
              <p:cNvPr id="31" name="Rectangle 37"/>
              <p:cNvSpPr>
                <a:spLocks noChangeArrowheads="1"/>
              </p:cNvSpPr>
              <p:nvPr/>
            </p:nvSpPr>
            <p:spPr bwMode="auto">
              <a:xfrm>
                <a:off x="111823171" y="1101316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024" name="Line 38"/>
              <p:cNvSpPr>
                <a:spLocks noChangeShapeType="1"/>
              </p:cNvSpPr>
              <p:nvPr/>
            </p:nvSpPr>
            <p:spPr bwMode="auto">
              <a:xfrm>
                <a:off x="111777887" y="1101113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025" name="Line 39"/>
              <p:cNvSpPr>
                <a:spLocks noChangeShapeType="1"/>
              </p:cNvSpPr>
              <p:nvPr/>
            </p:nvSpPr>
            <p:spPr bwMode="auto">
              <a:xfrm flipV="1">
                <a:off x="111895171" y="1100107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0" b="8592"/>
          <a:stretch>
            <a:fillRect/>
          </a:stretch>
        </p:blipFill>
        <p:spPr bwMode="auto">
          <a:xfrm>
            <a:off x="4458771" y="956435"/>
            <a:ext cx="2204443" cy="214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771" y="3268221"/>
            <a:ext cx="2204443" cy="123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61941"/>
              </p:ext>
            </p:extLst>
          </p:nvPr>
        </p:nvGraphicFramePr>
        <p:xfrm>
          <a:off x="327666" y="6634087"/>
          <a:ext cx="6265963" cy="2782155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1352092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  <a:gridCol w="1725200">
                  <a:extLst>
                    <a:ext uri="{9D8B030D-6E8A-4147-A177-3AD203B41FA5}">
                      <a16:colId xmlns="" xmlns:a16="http://schemas.microsoft.com/office/drawing/2014/main" val="141694661"/>
                    </a:ext>
                  </a:extLst>
                </a:gridCol>
                <a:gridCol w="1725200">
                  <a:extLst>
                    <a:ext uri="{9D8B030D-6E8A-4147-A177-3AD203B41FA5}">
                      <a16:colId xmlns="" xmlns:a16="http://schemas.microsoft.com/office/drawing/2014/main" val="1704295643"/>
                    </a:ext>
                  </a:extLst>
                </a:gridCol>
              </a:tblGrid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Lentille </a:t>
                      </a:r>
                      <a:r>
                        <a:rPr lang="fr-FR" sz="1100" b="1" i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Anicia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Pois vert </a:t>
                      </a:r>
                      <a:r>
                        <a:rPr lang="fr-FR" sz="1100" b="1" i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Bluemoon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Pois chiche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Depuis 2001</a:t>
                      </a: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Depuis 2006</a:t>
                      </a: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Depuis 2017</a:t>
                      </a: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Semences de l’exploitation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Probiolor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Probiolor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Probiolor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ha</a:t>
                      </a: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ha</a:t>
                      </a: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Moins de 2 ha</a:t>
                      </a: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0 - 2 300 kg/an</a:t>
                      </a: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15 000 - 40 000 kg/an</a:t>
                      </a: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Farine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Mélange lentilles-blé </a:t>
                      </a: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Farine</a:t>
                      </a: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Farine</a:t>
                      </a: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4512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Vente directe, marchés, foires, revendeurs (magasins de producteurs, magasins de produits locaux), relais, magasins de proximité, AMAP, restauration collective</a:t>
                      </a: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510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7723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936828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Jardins d’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Husange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Association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AÏCO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083852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84555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09097" y="1871066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0017" y="2278126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 de Thionville –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57570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Cattenom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03.82.85.83.21 (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Katia-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KEMPS)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aico@orange.fr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d’agriculture exercé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Conventionnelle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permanente en 2018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encadrants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contrats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aidés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31/12/2016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hectares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 / Vente directe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94441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35868" y="9577285"/>
            <a:ext cx="2955115" cy="233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par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Aude </a:t>
            </a:r>
            <a:r>
              <a:rPr lang="fr-FR" altLang="fr-FR" sz="105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Vallat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2017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612803" y="5352292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872103"/>
              </p:ext>
            </p:extLst>
          </p:nvPr>
        </p:nvGraphicFramePr>
        <p:xfrm>
          <a:off x="327666" y="6751321"/>
          <a:ext cx="6265963" cy="2562816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2401246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  <a:gridCol w="2401246"/>
              </a:tblGrid>
              <a:tr h="26277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Haricots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Pois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3019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Depuis 2016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Depuis 2016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55337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Graines Wolf (49)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3019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Surfaces dédiées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627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kg pour les paniers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kg pour les paniers</a:t>
                      </a:r>
                      <a:endParaRPr lang="fr-F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63172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Frais /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Paniers (dégustation (1 pers.), petit panier (2 pers.), gourmand (3 à 4 pers.))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39178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Vente 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directement </a:t>
                      </a: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 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 site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Ellipse 44"/>
          <p:cNvSpPr>
            <a:spLocks noChangeAspect="1"/>
          </p:cNvSpPr>
          <p:nvPr/>
        </p:nvSpPr>
        <p:spPr>
          <a:xfrm>
            <a:off x="3772905" y="1091533"/>
            <a:ext cx="292470" cy="2924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21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36" y="1731853"/>
            <a:ext cx="1938000" cy="1511801"/>
          </a:xfrm>
          <a:prstGeom prst="rect">
            <a:avLst/>
          </a:prstGeom>
        </p:spPr>
      </p:pic>
      <p:grpSp>
        <p:nvGrpSpPr>
          <p:cNvPr id="44" name="Group 28"/>
          <p:cNvGrpSpPr>
            <a:grpSpLocks/>
          </p:cNvGrpSpPr>
          <p:nvPr/>
        </p:nvGrpSpPr>
        <p:grpSpPr bwMode="auto">
          <a:xfrm>
            <a:off x="1928537" y="5357372"/>
            <a:ext cx="2135477" cy="277511"/>
            <a:chOff x="112132417" y="109300792"/>
            <a:chExt cx="2270136" cy="301868"/>
          </a:xfrm>
        </p:grpSpPr>
        <p:sp>
          <p:nvSpPr>
            <p:cNvPr id="46" name="Text Box 29"/>
            <p:cNvSpPr txBox="1">
              <a:spLocks noChangeArrowheads="1"/>
            </p:cNvSpPr>
            <p:nvPr/>
          </p:nvSpPr>
          <p:spPr bwMode="auto">
            <a:xfrm>
              <a:off x="112433312" y="109386661"/>
              <a:ext cx="1969241" cy="215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 / Protéagineux</a:t>
              </a:r>
              <a:endParaRPr lang="fr-FR" altLang="fr-FR" sz="1200" dirty="0">
                <a:latin typeface="Arial" panose="020B0604020202020204" pitchFamily="34" charset="0"/>
              </a:endParaRPr>
            </a:p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47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49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0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51" name="Group 28"/>
          <p:cNvGrpSpPr>
            <a:grpSpLocks/>
          </p:cNvGrpSpPr>
          <p:nvPr/>
        </p:nvGrpSpPr>
        <p:grpSpPr bwMode="auto">
          <a:xfrm>
            <a:off x="4412657" y="5352292"/>
            <a:ext cx="2135477" cy="277511"/>
            <a:chOff x="112132417" y="109300792"/>
            <a:chExt cx="2270136" cy="301868"/>
          </a:xfrm>
        </p:grpSpPr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112433312" y="109386661"/>
              <a:ext cx="1969241" cy="215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Plantes Aromatiques</a:t>
              </a:r>
              <a:endParaRPr lang="fr-FR" altLang="fr-FR" sz="1200" dirty="0">
                <a:latin typeface="Arial" panose="020B0604020202020204" pitchFamily="34" charset="0"/>
              </a:endParaRPr>
            </a:p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53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54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5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6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8635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37476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 de la Gissière Famille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STEF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072449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9983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790458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64297" y="2337297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grand rue 57810 MAIZIERE LES VIC</a:t>
            </a:r>
            <a:endParaRPr lang="fr-FR" altLang="fr-FR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: </a:t>
            </a:r>
            <a:r>
              <a:rPr lang="fr-FR" sz="1200" dirty="0"/>
              <a:t>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03.29.38.59.11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gissierebio@gmail.com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d’agriculture exercé : 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</a:t>
            </a:r>
            <a:endParaRPr lang="fr-FR" altLang="fr-FR" sz="1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permanente en 2018 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200" dirty="0"/>
              <a:t> 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équivalents temps plein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31/12/2016 : 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hectares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Polyculture/ Maraîchage / Volailles / Atelier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pâte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52448"/>
            <a:ext cx="6410607" cy="1115891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35869" y="9544976"/>
            <a:ext cx="2915304" cy="2612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 Benjamin Gérondi en janvier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428548" y="5364102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759218"/>
              </p:ext>
            </p:extLst>
          </p:nvPr>
        </p:nvGraphicFramePr>
        <p:xfrm>
          <a:off x="327666" y="6634087"/>
          <a:ext cx="6265963" cy="2768993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1352092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  <a:gridCol w="1725200">
                  <a:extLst>
                    <a:ext uri="{9D8B030D-6E8A-4147-A177-3AD203B41FA5}">
                      <a16:colId xmlns="" xmlns:a16="http://schemas.microsoft.com/office/drawing/2014/main" val="141694661"/>
                    </a:ext>
                  </a:extLst>
                </a:gridCol>
                <a:gridCol w="1725200">
                  <a:extLst>
                    <a:ext uri="{9D8B030D-6E8A-4147-A177-3AD203B41FA5}">
                      <a16:colId xmlns="" xmlns:a16="http://schemas.microsoft.com/office/drawing/2014/main" val="1704295643"/>
                    </a:ext>
                  </a:extLst>
                </a:gridCol>
              </a:tblGrid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Fève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Haricot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Petit pois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Dés</a:t>
                      </a:r>
                      <a:r>
                        <a:rPr lang="fr-FR" sz="12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2002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4775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Semence fermière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ha en </a:t>
                      </a: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maraîchage 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plein champ et  sous </a:t>
                      </a: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serre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Très variable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Pour l’instant vendu </a:t>
                      </a: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frais, 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 projet de valorisation en produit de conserverie et plat </a:t>
                      </a: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préparé (potée, 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sauce tomate, </a:t>
                      </a: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ratatouille) </a:t>
                      </a:r>
                    </a:p>
                    <a:p>
                      <a:pPr algn="ctr" fontAlgn="t"/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avec l’arrivée 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d’un autoclave courant 2018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4512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Vente 2 j/7 à la ferme</a:t>
                      </a:r>
                      <a:r>
                        <a:rPr lang="fr-FR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 la ruche qui dit oui »,</a:t>
                      </a:r>
                    </a:p>
                    <a:p>
                      <a:pPr algn="ctr" fontAlgn="t"/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Vente en ligne avec point de distribution 3j/s, 2 marchés mensuels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Ellipse 63"/>
          <p:cNvSpPr>
            <a:spLocks noChangeAspect="1"/>
          </p:cNvSpPr>
          <p:nvPr/>
        </p:nvSpPr>
        <p:spPr>
          <a:xfrm>
            <a:off x="3917391" y="1186588"/>
            <a:ext cx="216024" cy="21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22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63" y="1071479"/>
            <a:ext cx="1581150" cy="2857500"/>
          </a:xfrm>
          <a:prstGeom prst="rect">
            <a:avLst/>
          </a:prstGeom>
        </p:spPr>
      </p:pic>
      <p:grpSp>
        <p:nvGrpSpPr>
          <p:cNvPr id="57" name="Group 28"/>
          <p:cNvGrpSpPr>
            <a:grpSpLocks/>
          </p:cNvGrpSpPr>
          <p:nvPr/>
        </p:nvGrpSpPr>
        <p:grpSpPr bwMode="auto">
          <a:xfrm>
            <a:off x="5460940" y="5343262"/>
            <a:ext cx="1002939" cy="248648"/>
            <a:chOff x="112132417" y="109295242"/>
            <a:chExt cx="997965" cy="270473"/>
          </a:xfrm>
        </p:grpSpPr>
        <p:sp>
          <p:nvSpPr>
            <p:cNvPr id="58" name="Text Box 29"/>
            <p:cNvSpPr txBox="1">
              <a:spLocks noChangeArrowheads="1"/>
            </p:cNvSpPr>
            <p:nvPr/>
          </p:nvSpPr>
          <p:spPr bwMode="auto">
            <a:xfrm>
              <a:off x="112464382" y="109295242"/>
              <a:ext cx="666000" cy="216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Poules </a:t>
              </a:r>
              <a:r>
                <a:rPr lang="fr-FR" altLang="fr-F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pondeuses</a:t>
              </a:r>
              <a:endParaRPr lang="fr-FR" altLang="fr-F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59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60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1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2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63" name="Group 28"/>
          <p:cNvGrpSpPr>
            <a:grpSpLocks/>
          </p:cNvGrpSpPr>
          <p:nvPr/>
        </p:nvGrpSpPr>
        <p:grpSpPr bwMode="auto">
          <a:xfrm>
            <a:off x="1411558" y="5347474"/>
            <a:ext cx="1402521" cy="260476"/>
            <a:chOff x="112132417" y="109282378"/>
            <a:chExt cx="1490961" cy="283337"/>
          </a:xfrm>
        </p:grpSpPr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112433312" y="109282378"/>
              <a:ext cx="1190066" cy="245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</a:t>
              </a:r>
            </a:p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/Protéagineux</a:t>
              </a:r>
              <a:endParaRPr lang="fr-FR" altLang="fr-FR" sz="1200" dirty="0">
                <a:latin typeface="Arial" panose="020B0604020202020204" pitchFamily="34" charset="0"/>
              </a:endParaRPr>
            </a:p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66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67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8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9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70" name="Group 28"/>
          <p:cNvGrpSpPr>
            <a:grpSpLocks/>
          </p:cNvGrpSpPr>
          <p:nvPr/>
        </p:nvGrpSpPr>
        <p:grpSpPr bwMode="auto">
          <a:xfrm>
            <a:off x="2809536" y="5356364"/>
            <a:ext cx="909541" cy="277511"/>
            <a:chOff x="112132417" y="109300792"/>
            <a:chExt cx="966895" cy="301868"/>
          </a:xfrm>
        </p:grpSpPr>
        <p:sp>
          <p:nvSpPr>
            <p:cNvPr id="71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Légumes</a:t>
              </a:r>
              <a:endParaRPr lang="fr-FR" altLang="fr-FR" sz="1200" dirty="0">
                <a:latin typeface="Arial" panose="020B0604020202020204" pitchFamily="34" charset="0"/>
              </a:endParaRPr>
            </a:p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72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73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74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75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76" name="Group 28"/>
          <p:cNvGrpSpPr>
            <a:grpSpLocks/>
          </p:cNvGrpSpPr>
          <p:nvPr/>
        </p:nvGrpSpPr>
        <p:grpSpPr bwMode="auto">
          <a:xfrm>
            <a:off x="3838214" y="5348743"/>
            <a:ext cx="1547835" cy="243547"/>
            <a:chOff x="112132417" y="109300792"/>
            <a:chExt cx="1645439" cy="264923"/>
          </a:xfrm>
        </p:grpSpPr>
        <p:sp>
          <p:nvSpPr>
            <p:cNvPr id="77" name="Text Box 29"/>
            <p:cNvSpPr txBox="1">
              <a:spLocks noChangeArrowheads="1"/>
            </p:cNvSpPr>
            <p:nvPr/>
          </p:nvSpPr>
          <p:spPr bwMode="auto">
            <a:xfrm>
              <a:off x="112376609" y="109386662"/>
              <a:ext cx="1401247" cy="168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Volailles de </a:t>
              </a: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chair</a:t>
              </a:r>
              <a:endParaRPr lang="fr-FR" altLang="fr-FR" sz="1200" dirty="0">
                <a:latin typeface="Arial" panose="020B0604020202020204" pitchFamily="34" charset="0"/>
              </a:endParaRPr>
            </a:p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78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79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80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81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7316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6081618"/>
            <a:ext cx="6410608" cy="3498621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203123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6287" y="996203"/>
            <a:ext cx="3111794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INRA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Unité Aster </a:t>
            </a: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Ferme expérimentale d'Etat)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1814" y="6254778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5577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779924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659029"/>
            <a:ext cx="4158861" cy="3132677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42887" y="2092741"/>
            <a:ext cx="415886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chemin du Houillon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88500 Mirecourt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03.29.38.59.11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mathieu.godfroy@inra.fr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d’agriculture exercé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 et 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système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agri-alimentaire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autonome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permanente en 2018 : 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,5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Temps pleins répartis 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techniciens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recherche</a:t>
            </a:r>
            <a:endParaRPr lang="fr-FR" altLang="fr-FR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au 31/12/2016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238 ha dont 135 ha en prairie permanente, 110 ha en rotation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culturale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Expérimentation / Recherche / Polyculture /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Elevage /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Vente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directe sur l’exploitation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883126"/>
            <a:ext cx="6410607" cy="1068407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33600" y="9648406"/>
            <a:ext cx="2931571" cy="2575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par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Benjamin Gérondi </a:t>
            </a: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en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janvier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1597585" y="5474955"/>
            <a:ext cx="1868965" cy="270465"/>
            <a:chOff x="112132417" y="109300792"/>
            <a:chExt cx="1986818" cy="294204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1"/>
              <a:ext cx="1685923" cy="208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Légumineuses/</a:t>
              </a:r>
            </a:p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Protéagineux</a:t>
              </a:r>
              <a:endParaRPr lang="fr-FR" altLang="fr-FR" sz="1200" dirty="0">
                <a:latin typeface="Arial" panose="020B0604020202020204" pitchFamily="34" charset="0"/>
              </a:endParaRPr>
            </a:p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5040507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5113391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635515"/>
              </p:ext>
            </p:extLst>
          </p:nvPr>
        </p:nvGraphicFramePr>
        <p:xfrm>
          <a:off x="327666" y="6862951"/>
          <a:ext cx="6265963" cy="2578819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1352092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  <a:gridCol w="1725200">
                  <a:extLst>
                    <a:ext uri="{9D8B030D-6E8A-4147-A177-3AD203B41FA5}">
                      <a16:colId xmlns="" xmlns:a16="http://schemas.microsoft.com/office/drawing/2014/main" val="141694661"/>
                    </a:ext>
                  </a:extLst>
                </a:gridCol>
                <a:gridCol w="1725200">
                  <a:extLst>
                    <a:ext uri="{9D8B030D-6E8A-4147-A177-3AD203B41FA5}">
                      <a16:colId xmlns="" xmlns:a16="http://schemas.microsoft.com/office/drawing/2014/main" val="1704295643"/>
                    </a:ext>
                  </a:extLst>
                </a:gridCol>
              </a:tblGrid>
              <a:tr h="37814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Lentillons de Champagne/</a:t>
                      </a:r>
                      <a:r>
                        <a:rPr lang="fr-FR" sz="11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seigle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Lentilles vertes/ Cameline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Lins/</a:t>
                      </a:r>
                      <a:r>
                        <a:rPr lang="fr-FR" sz="11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Pois </a:t>
                      </a: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chiche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49675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Probiolor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ha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  </a:t>
                      </a:r>
                      <a:r>
                        <a:rPr lang="fr-FR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</a:t>
                      </a: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3,79 </a:t>
                      </a: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</a:t>
                      </a: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t/ha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t/ha</a:t>
                      </a:r>
                      <a:endParaRPr lang="de-DE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 t/ha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50706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42985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Vente à probiolor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05" y="2048373"/>
            <a:ext cx="1822704" cy="21526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17" y="1114039"/>
            <a:ext cx="1530096" cy="627888"/>
          </a:xfrm>
          <a:prstGeom prst="rect">
            <a:avLst/>
          </a:prstGeom>
        </p:spPr>
      </p:pic>
      <p:sp>
        <p:nvSpPr>
          <p:cNvPr id="77" name="Ellipse 76"/>
          <p:cNvSpPr>
            <a:spLocks noChangeAspect="1"/>
          </p:cNvSpPr>
          <p:nvPr/>
        </p:nvSpPr>
        <p:spPr>
          <a:xfrm>
            <a:off x="3954460" y="1181315"/>
            <a:ext cx="216024" cy="21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23</a:t>
            </a:r>
            <a:endParaRPr lang="fr-FR" sz="1400" dirty="0"/>
          </a:p>
        </p:txBody>
      </p:sp>
      <p:grpSp>
        <p:nvGrpSpPr>
          <p:cNvPr id="71" name="Group 28"/>
          <p:cNvGrpSpPr>
            <a:grpSpLocks/>
          </p:cNvGrpSpPr>
          <p:nvPr/>
        </p:nvGrpSpPr>
        <p:grpSpPr bwMode="auto">
          <a:xfrm>
            <a:off x="586062" y="5465197"/>
            <a:ext cx="909541" cy="277511"/>
            <a:chOff x="112132417" y="109300792"/>
            <a:chExt cx="966895" cy="301868"/>
          </a:xfrm>
        </p:grpSpPr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73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74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75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76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78" name="Group 28"/>
          <p:cNvGrpSpPr>
            <a:grpSpLocks/>
          </p:cNvGrpSpPr>
          <p:nvPr/>
        </p:nvGrpSpPr>
        <p:grpSpPr bwMode="auto">
          <a:xfrm>
            <a:off x="5753648" y="5465682"/>
            <a:ext cx="909541" cy="277511"/>
            <a:chOff x="112132417" y="109300792"/>
            <a:chExt cx="966895" cy="301868"/>
          </a:xfrm>
        </p:grpSpPr>
        <p:sp>
          <p:nvSpPr>
            <p:cNvPr id="79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Porcins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80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81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82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83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90" name="Group 28"/>
          <p:cNvGrpSpPr>
            <a:grpSpLocks/>
          </p:cNvGrpSpPr>
          <p:nvPr/>
        </p:nvGrpSpPr>
        <p:grpSpPr bwMode="auto">
          <a:xfrm>
            <a:off x="4024487" y="5458587"/>
            <a:ext cx="909541" cy="277511"/>
            <a:chOff x="112132417" y="109300792"/>
            <a:chExt cx="966895" cy="301868"/>
          </a:xfrm>
        </p:grpSpPr>
        <p:sp>
          <p:nvSpPr>
            <p:cNvPr id="91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Vaches laitières</a:t>
              </a:r>
              <a:endParaRPr lang="fr-FR" altLang="fr-FR" sz="1200" dirty="0">
                <a:latin typeface="Arial" panose="020B0604020202020204" pitchFamily="34" charset="0"/>
              </a:endParaRPr>
            </a:p>
          </p:txBody>
        </p:sp>
        <p:grpSp>
          <p:nvGrpSpPr>
            <p:cNvPr id="92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93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94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95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96" name="Group 28"/>
          <p:cNvGrpSpPr>
            <a:grpSpLocks/>
          </p:cNvGrpSpPr>
          <p:nvPr/>
        </p:nvGrpSpPr>
        <p:grpSpPr bwMode="auto">
          <a:xfrm>
            <a:off x="4916517" y="5476160"/>
            <a:ext cx="909541" cy="277511"/>
            <a:chOff x="112132417" y="109300792"/>
            <a:chExt cx="966895" cy="301868"/>
          </a:xfrm>
        </p:grpSpPr>
        <p:sp>
          <p:nvSpPr>
            <p:cNvPr id="97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Ovins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98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99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00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01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102" name="Group 28"/>
          <p:cNvGrpSpPr>
            <a:grpSpLocks/>
          </p:cNvGrpSpPr>
          <p:nvPr/>
        </p:nvGrpSpPr>
        <p:grpSpPr bwMode="auto">
          <a:xfrm>
            <a:off x="2956513" y="5479724"/>
            <a:ext cx="909541" cy="277511"/>
            <a:chOff x="112132417" y="109300792"/>
            <a:chExt cx="966895" cy="301868"/>
          </a:xfrm>
        </p:grpSpPr>
        <p:sp>
          <p:nvSpPr>
            <p:cNvPr id="10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Légumes</a:t>
              </a:r>
              <a:endParaRPr lang="fr-FR" altLang="fr-FR" sz="1200" dirty="0">
                <a:latin typeface="Arial" panose="020B0604020202020204" pitchFamily="34" charset="0"/>
              </a:endParaRPr>
            </a:p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10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0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0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1065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5408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553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GAEC Du Durbion </a:t>
            </a: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Jean-Pierre SIMON</a:t>
            </a:r>
            <a:endParaRPr lang="fr-FR" alt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096991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9983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790458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69377" y="2268717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chemin du Houillon 88600 Dompierre</a:t>
            </a:r>
            <a:endParaRPr lang="fr-FR" altLang="fr-FR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06.70.30.65.43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gaecdudurbion@gmail.com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d’agriculture exercé :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permanente en 2018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équivalents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temps plein</a:t>
            </a:r>
            <a:endParaRPr lang="fr-FR" altLang="fr-FR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au 31/12/2016 : 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hectares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 / Elevage / Transformations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l’exploitation: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Fromagerie, Boucherie, Charcuterie / Vente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directe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94441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374232" y="5290042"/>
            <a:ext cx="2174051" cy="265516"/>
            <a:chOff x="111516787" y="109717863"/>
            <a:chExt cx="2250210" cy="329210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882253" y="109717863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</a:t>
              </a:r>
            </a:p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/</a:t>
              </a: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043268" y="9600436"/>
            <a:ext cx="3119037" cy="1394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 Benjamin Gérondi en janvier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382828" y="5308110"/>
            <a:ext cx="909541" cy="287670"/>
            <a:chOff x="112132417" y="109300792"/>
            <a:chExt cx="966895" cy="312919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97712"/>
              <a:ext cx="666000" cy="215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3693461" y="5311439"/>
            <a:ext cx="737208" cy="249258"/>
            <a:chOff x="112037158" y="110261187"/>
            <a:chExt cx="932793" cy="264923"/>
          </a:xfrm>
        </p:grpSpPr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112303951" y="110295971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Porcins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  <p:grpSp>
          <p:nvGrpSpPr>
            <p:cNvPr id="30" name="Group 36"/>
            <p:cNvGrpSpPr>
              <a:grpSpLocks/>
            </p:cNvGrpSpPr>
            <p:nvPr/>
          </p:nvGrpSpPr>
          <p:grpSpPr bwMode="auto">
            <a:xfrm>
              <a:off x="112037158" y="110261187"/>
              <a:ext cx="343708" cy="264923"/>
              <a:chOff x="111777887" y="110010750"/>
              <a:chExt cx="343708" cy="264923"/>
            </a:xfrm>
          </p:grpSpPr>
          <p:sp>
            <p:nvSpPr>
              <p:cNvPr id="31" name="Rectangle 37"/>
              <p:cNvSpPr>
                <a:spLocks noChangeArrowheads="1"/>
              </p:cNvSpPr>
              <p:nvPr/>
            </p:nvSpPr>
            <p:spPr bwMode="auto">
              <a:xfrm>
                <a:off x="111823171" y="1101316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024" name="Line 38"/>
              <p:cNvSpPr>
                <a:spLocks noChangeShapeType="1"/>
              </p:cNvSpPr>
              <p:nvPr/>
            </p:nvSpPr>
            <p:spPr bwMode="auto">
              <a:xfrm>
                <a:off x="111777887" y="1101113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025" name="Line 39"/>
              <p:cNvSpPr>
                <a:spLocks noChangeShapeType="1"/>
              </p:cNvSpPr>
              <p:nvPr/>
            </p:nvSpPr>
            <p:spPr bwMode="auto">
              <a:xfrm flipV="1">
                <a:off x="111939108" y="110010750"/>
                <a:ext cx="182487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03495"/>
              </p:ext>
            </p:extLst>
          </p:nvPr>
        </p:nvGraphicFramePr>
        <p:xfrm>
          <a:off x="327666" y="6726687"/>
          <a:ext cx="6265963" cy="2612783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1352092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  <a:gridCol w="1725200">
                  <a:extLst>
                    <a:ext uri="{9D8B030D-6E8A-4147-A177-3AD203B41FA5}">
                      <a16:colId xmlns="" xmlns:a16="http://schemas.microsoft.com/office/drawing/2014/main" val="141694661"/>
                    </a:ext>
                  </a:extLst>
                </a:gridCol>
                <a:gridCol w="1725200">
                  <a:extLst>
                    <a:ext uri="{9D8B030D-6E8A-4147-A177-3AD203B41FA5}">
                      <a16:colId xmlns="" xmlns:a16="http://schemas.microsoft.com/office/drawing/2014/main" val="1704295643"/>
                    </a:ext>
                  </a:extLst>
                </a:gridCol>
              </a:tblGrid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Lentille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Lentillons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Pois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2009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47245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Probiolor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/ Semences fermières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u="none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4ha</a:t>
                      </a:r>
                      <a:endParaRPr lang="fr-FR" sz="1100" u="none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u="sng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u="sng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quintaux/ha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4512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Principalement en vente directe dans 5 AMAP, 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dans un magasin de producteurs et 1 drive</a:t>
                      </a:r>
                      <a:endParaRPr lang="fr-FR" sz="12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5" name="Group 34"/>
          <p:cNvGrpSpPr>
            <a:grpSpLocks/>
          </p:cNvGrpSpPr>
          <p:nvPr/>
        </p:nvGrpSpPr>
        <p:grpSpPr bwMode="auto">
          <a:xfrm>
            <a:off x="4566960" y="5287438"/>
            <a:ext cx="1004933" cy="257171"/>
            <a:chOff x="112037158" y="110252777"/>
            <a:chExt cx="1271546" cy="273333"/>
          </a:xfrm>
        </p:grpSpPr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112303916" y="110252777"/>
              <a:ext cx="1004788" cy="165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Volailles de chair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  <p:grpSp>
          <p:nvGrpSpPr>
            <p:cNvPr id="47" name="Group 36"/>
            <p:cNvGrpSpPr>
              <a:grpSpLocks/>
            </p:cNvGrpSpPr>
            <p:nvPr/>
          </p:nvGrpSpPr>
          <p:grpSpPr bwMode="auto">
            <a:xfrm>
              <a:off x="112037158" y="110261187"/>
              <a:ext cx="299772" cy="264923"/>
              <a:chOff x="111777887" y="110010750"/>
              <a:chExt cx="299772" cy="264923"/>
            </a:xfrm>
          </p:grpSpPr>
          <p:sp>
            <p:nvSpPr>
              <p:cNvPr id="48" name="Rectangle 37"/>
              <p:cNvSpPr>
                <a:spLocks noChangeArrowheads="1"/>
              </p:cNvSpPr>
              <p:nvPr/>
            </p:nvSpPr>
            <p:spPr bwMode="auto">
              <a:xfrm>
                <a:off x="111823171" y="1101316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49" name="Line 38"/>
              <p:cNvSpPr>
                <a:spLocks noChangeShapeType="1"/>
              </p:cNvSpPr>
              <p:nvPr/>
            </p:nvSpPr>
            <p:spPr bwMode="auto">
              <a:xfrm>
                <a:off x="111777887" y="1101113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0" name="Line 39"/>
              <p:cNvSpPr>
                <a:spLocks noChangeShapeType="1"/>
              </p:cNvSpPr>
              <p:nvPr/>
            </p:nvSpPr>
            <p:spPr bwMode="auto">
              <a:xfrm flipV="1">
                <a:off x="111895171" y="1100107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51" name="Group 34"/>
          <p:cNvGrpSpPr>
            <a:grpSpLocks/>
          </p:cNvGrpSpPr>
          <p:nvPr/>
        </p:nvGrpSpPr>
        <p:grpSpPr bwMode="auto">
          <a:xfrm>
            <a:off x="5725193" y="5261596"/>
            <a:ext cx="737208" cy="249258"/>
            <a:chOff x="112037158" y="110261187"/>
            <a:chExt cx="932793" cy="264923"/>
          </a:xfrm>
        </p:grpSpPr>
        <p:sp>
          <p:nvSpPr>
            <p:cNvPr id="52" name="Text Box 35"/>
            <p:cNvSpPr txBox="1">
              <a:spLocks noChangeArrowheads="1"/>
            </p:cNvSpPr>
            <p:nvPr/>
          </p:nvSpPr>
          <p:spPr bwMode="auto">
            <a:xfrm>
              <a:off x="112303951" y="110263575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Vaches laitières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  <p:grpSp>
          <p:nvGrpSpPr>
            <p:cNvPr id="53" name="Group 36"/>
            <p:cNvGrpSpPr>
              <a:grpSpLocks/>
            </p:cNvGrpSpPr>
            <p:nvPr/>
          </p:nvGrpSpPr>
          <p:grpSpPr bwMode="auto">
            <a:xfrm>
              <a:off x="112037158" y="110261187"/>
              <a:ext cx="299772" cy="264923"/>
              <a:chOff x="111777887" y="110010750"/>
              <a:chExt cx="299772" cy="264923"/>
            </a:xfrm>
          </p:grpSpPr>
          <p:sp>
            <p:nvSpPr>
              <p:cNvPr id="54" name="Rectangle 37"/>
              <p:cNvSpPr>
                <a:spLocks noChangeArrowheads="1"/>
              </p:cNvSpPr>
              <p:nvPr/>
            </p:nvSpPr>
            <p:spPr bwMode="auto">
              <a:xfrm>
                <a:off x="111823171" y="1101316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5" name="Line 38"/>
              <p:cNvSpPr>
                <a:spLocks noChangeShapeType="1"/>
              </p:cNvSpPr>
              <p:nvPr/>
            </p:nvSpPr>
            <p:spPr bwMode="auto">
              <a:xfrm>
                <a:off x="111777887" y="1101113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6" name="Line 39"/>
              <p:cNvSpPr>
                <a:spLocks noChangeShapeType="1"/>
              </p:cNvSpPr>
              <p:nvPr/>
            </p:nvSpPr>
            <p:spPr bwMode="auto">
              <a:xfrm flipV="1">
                <a:off x="111895171" y="1100107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57" name="Group 34"/>
          <p:cNvGrpSpPr>
            <a:grpSpLocks/>
          </p:cNvGrpSpPr>
          <p:nvPr/>
        </p:nvGrpSpPr>
        <p:grpSpPr bwMode="auto">
          <a:xfrm>
            <a:off x="2809492" y="5297891"/>
            <a:ext cx="737208" cy="266435"/>
            <a:chOff x="112037158" y="110261187"/>
            <a:chExt cx="932793" cy="283179"/>
          </a:xfrm>
        </p:grpSpPr>
        <p:sp>
          <p:nvSpPr>
            <p:cNvPr id="58" name="Text Box 35"/>
            <p:cNvSpPr txBox="1">
              <a:spLocks noChangeArrowheads="1"/>
            </p:cNvSpPr>
            <p:nvPr/>
          </p:nvSpPr>
          <p:spPr bwMode="auto">
            <a:xfrm>
              <a:off x="112303951" y="110328366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Bovins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  <p:grpSp>
          <p:nvGrpSpPr>
            <p:cNvPr id="59" name="Group 36"/>
            <p:cNvGrpSpPr>
              <a:grpSpLocks/>
            </p:cNvGrpSpPr>
            <p:nvPr/>
          </p:nvGrpSpPr>
          <p:grpSpPr bwMode="auto">
            <a:xfrm>
              <a:off x="112037158" y="110261187"/>
              <a:ext cx="299772" cy="264923"/>
              <a:chOff x="111777887" y="110010750"/>
              <a:chExt cx="299772" cy="264923"/>
            </a:xfrm>
          </p:grpSpPr>
          <p:sp>
            <p:nvSpPr>
              <p:cNvPr id="60" name="Rectangle 37"/>
              <p:cNvSpPr>
                <a:spLocks noChangeArrowheads="1"/>
              </p:cNvSpPr>
              <p:nvPr/>
            </p:nvSpPr>
            <p:spPr bwMode="auto">
              <a:xfrm>
                <a:off x="111823171" y="1101316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1" name="Line 38"/>
              <p:cNvSpPr>
                <a:spLocks noChangeShapeType="1"/>
              </p:cNvSpPr>
              <p:nvPr/>
            </p:nvSpPr>
            <p:spPr bwMode="auto">
              <a:xfrm>
                <a:off x="111777887" y="1101113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2" name="Line 39"/>
              <p:cNvSpPr>
                <a:spLocks noChangeShapeType="1"/>
              </p:cNvSpPr>
              <p:nvPr/>
            </p:nvSpPr>
            <p:spPr bwMode="auto">
              <a:xfrm flipV="1">
                <a:off x="111895171" y="1100107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83" y="1149033"/>
            <a:ext cx="1590675" cy="2857500"/>
          </a:xfrm>
          <a:prstGeom prst="rect">
            <a:avLst/>
          </a:prstGeom>
        </p:spPr>
      </p:pic>
      <p:sp>
        <p:nvSpPr>
          <p:cNvPr id="64" name="Ellipse 63"/>
          <p:cNvSpPr>
            <a:spLocks noChangeAspect="1"/>
          </p:cNvSpPr>
          <p:nvPr/>
        </p:nvSpPr>
        <p:spPr>
          <a:xfrm>
            <a:off x="3917391" y="1186588"/>
            <a:ext cx="216024" cy="21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24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21224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2389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Charles AUBRIOT</a:t>
            </a:r>
            <a:endParaRPr lang="fr-FR" altLang="fr-F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078086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9983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790458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79537" y="2451597"/>
            <a:ext cx="4091731" cy="174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Adresse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 rue Aimé Gérard 54470 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Mamey</a:t>
            </a:r>
            <a:endParaRPr lang="fr-FR" altLang="fr-FR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Téléphone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03. 83. 82. 25. 89</a:t>
            </a:r>
            <a:endParaRPr lang="fr-FR" altLang="fr-FR" sz="12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Mail : </a:t>
            </a:r>
            <a:r>
              <a:rPr lang="fr-FR" sz="1200" dirty="0" smtClean="0">
                <a:hlinkClick r:id="rId9"/>
              </a:rPr>
              <a:t>aubriot.charles@orange.fr</a:t>
            </a:r>
            <a:endParaRPr lang="fr-FR" sz="1200" dirty="0" smtClean="0"/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d’agriculture exercé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 de conservation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Main-d’œuvre permanente en 2018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équivalent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temps plein</a:t>
            </a:r>
            <a:endParaRPr lang="fr-FR" altLang="fr-FR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SAU au 31/12/2016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hectares</a:t>
            </a:r>
            <a:endParaRPr lang="fr-FR" altLang="fr-FR" sz="1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Types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d’activités de l’exploitation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céréalier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94441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3750670" y="5376927"/>
            <a:ext cx="2180144" cy="213667"/>
            <a:chOff x="111516787" y="109782150"/>
            <a:chExt cx="2256516" cy="264923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888559" y="109824425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Légumineuses/Protéagineux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304623" y="9555284"/>
            <a:ext cx="2574274" cy="1984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benjamin Gérondi en Mai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1124242" y="5364102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71958"/>
              </p:ext>
            </p:extLst>
          </p:nvPr>
        </p:nvGraphicFramePr>
        <p:xfrm>
          <a:off x="327666" y="6634087"/>
          <a:ext cx="6265963" cy="2782155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4802492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</a:tblGrid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Petit</a:t>
                      </a:r>
                      <a:r>
                        <a:rPr lang="fr-FR" sz="11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pois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Semences fermières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à 20 ha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quintaux à</a:t>
                      </a:r>
                      <a:r>
                        <a:rPr lang="fr-F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l’hectare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Vente à la coopérative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4512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Distribuée</a:t>
                      </a:r>
                      <a:r>
                        <a:rPr lang="fr-F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 la coopérative APAD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87" y="985324"/>
            <a:ext cx="2143125" cy="2143125"/>
          </a:xfrm>
          <a:prstGeom prst="rect">
            <a:avLst/>
          </a:prstGeom>
        </p:spPr>
      </p:pic>
      <p:sp>
        <p:nvSpPr>
          <p:cNvPr id="46" name="Ellipse 45"/>
          <p:cNvSpPr>
            <a:spLocks noChangeAspect="1"/>
          </p:cNvSpPr>
          <p:nvPr/>
        </p:nvSpPr>
        <p:spPr>
          <a:xfrm>
            <a:off x="3772905" y="1097279"/>
            <a:ext cx="286723" cy="28672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25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1454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7723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GAEC Des  Bussières Sébastien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BURNEL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108566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9983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790458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0017" y="2316061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rue de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Menaucourt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55000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Nantois</a:t>
            </a:r>
            <a:endParaRPr lang="fr-FR" altLang="fr-FR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06.40.11.90.80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mieldubarrois@sfr.fr</a:t>
            </a:r>
            <a:endParaRPr lang="fr-FR" altLang="fr-FR" sz="12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d’agriculture exercé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 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permanente en 2018 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équivalents temps plein </a:t>
            </a:r>
            <a:endParaRPr lang="fr-FR" altLang="fr-FR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au 31/12/2016 : 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 hectares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d’activités de l’exploitation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Polyculture/ Elevage</a:t>
            </a:r>
            <a:endParaRPr lang="fr-FR" altLang="fr-FR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52607" y="4729116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379014" y="5303210"/>
            <a:ext cx="2174051" cy="249613"/>
            <a:chOff x="111516787" y="109737581"/>
            <a:chExt cx="2250210" cy="309492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882253" y="109737581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</a:t>
              </a: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/</a:t>
              </a:r>
            </a:p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35869" y="9565763"/>
            <a:ext cx="3107340" cy="2100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par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Benjamin Gérondi </a:t>
            </a: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en juillet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434620" y="5337598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2885146" y="5332429"/>
            <a:ext cx="1339886" cy="249258"/>
            <a:chOff x="112037158" y="110261187"/>
            <a:chExt cx="1695364" cy="264923"/>
          </a:xfrm>
        </p:grpSpPr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112303951" y="110314281"/>
              <a:ext cx="1428571" cy="131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Bovins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  <p:grpSp>
          <p:nvGrpSpPr>
            <p:cNvPr id="30" name="Group 36"/>
            <p:cNvGrpSpPr>
              <a:grpSpLocks/>
            </p:cNvGrpSpPr>
            <p:nvPr/>
          </p:nvGrpSpPr>
          <p:grpSpPr bwMode="auto">
            <a:xfrm>
              <a:off x="112037158" y="110261187"/>
              <a:ext cx="299772" cy="264923"/>
              <a:chOff x="111777887" y="110010750"/>
              <a:chExt cx="299772" cy="264923"/>
            </a:xfrm>
          </p:grpSpPr>
          <p:sp>
            <p:nvSpPr>
              <p:cNvPr id="31" name="Rectangle 37"/>
              <p:cNvSpPr>
                <a:spLocks noChangeArrowheads="1"/>
              </p:cNvSpPr>
              <p:nvPr/>
            </p:nvSpPr>
            <p:spPr bwMode="auto">
              <a:xfrm>
                <a:off x="111823171" y="1101316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024" name="Line 38"/>
              <p:cNvSpPr>
                <a:spLocks noChangeShapeType="1"/>
              </p:cNvSpPr>
              <p:nvPr/>
            </p:nvSpPr>
            <p:spPr bwMode="auto">
              <a:xfrm>
                <a:off x="111777887" y="1101113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025" name="Line 39"/>
              <p:cNvSpPr>
                <a:spLocks noChangeShapeType="1"/>
              </p:cNvSpPr>
              <p:nvPr/>
            </p:nvSpPr>
            <p:spPr bwMode="auto">
              <a:xfrm flipV="1">
                <a:off x="111895171" y="1100107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36431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85462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981632"/>
              </p:ext>
            </p:extLst>
          </p:nvPr>
        </p:nvGraphicFramePr>
        <p:xfrm>
          <a:off x="374621" y="6755392"/>
          <a:ext cx="6267381" cy="2522342"/>
        </p:xfrm>
        <a:graphic>
          <a:graphicData uri="http://schemas.openxmlformats.org/drawingml/2006/table">
            <a:tbl>
              <a:tblPr/>
              <a:tblGrid>
                <a:gridCol w="1463803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800596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  <a:gridCol w="800597"/>
                <a:gridCol w="800596"/>
                <a:gridCol w="800596"/>
                <a:gridCol w="800597"/>
                <a:gridCol w="800596"/>
              </a:tblGrid>
              <a:tr h="19522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Pois </a:t>
                      </a:r>
                      <a:endParaRPr lang="fr-FR" sz="11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Petits pois </a:t>
                      </a:r>
                      <a:endParaRPr lang="fr-FR" sz="11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Lentilles </a:t>
                      </a:r>
                      <a:endParaRPr lang="fr-FR" sz="11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Haricot</a:t>
                      </a:r>
                      <a:r>
                        <a:rPr lang="fr-FR" sz="1100" b="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verts </a:t>
                      </a:r>
                      <a:endParaRPr lang="fr-FR" sz="11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Fève</a:t>
                      </a:r>
                      <a:r>
                        <a:rPr lang="fr-FR" sz="1100" b="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Fèverole</a:t>
                      </a:r>
                      <a:endParaRPr lang="fr-FR" sz="11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2765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Depuis 2009</a:t>
                      </a:r>
                      <a:endParaRPr lang="fr-F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Projet</a:t>
                      </a:r>
                      <a:endParaRPr lang="fr-F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46734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Probiolor et semence fermière </a:t>
                      </a:r>
                      <a:endParaRPr lang="fr-F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2765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ha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6944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1 500 à 2 000 kg/an</a:t>
                      </a: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3379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ctr"/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Principalement Probiolor qui transforme les protéagineux dans l’alimentation animale</a:t>
                      </a:r>
                    </a:p>
                    <a:p>
                      <a:pPr algn="ctr"/>
                      <a:r>
                        <a:rPr lang="fr-F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fr-F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Vente directe</a:t>
                      </a:r>
                    </a:p>
                    <a:p>
                      <a:pPr algn="ctr"/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AMAP, drive fermier, magasin de producteurs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70052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" name="Ellipse 53"/>
          <p:cNvSpPr>
            <a:spLocks noChangeAspect="1"/>
          </p:cNvSpPr>
          <p:nvPr/>
        </p:nvSpPr>
        <p:spPr>
          <a:xfrm>
            <a:off x="3772905" y="1097279"/>
            <a:ext cx="286723" cy="28672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/>
              <a:t>3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01" y="1034579"/>
            <a:ext cx="2080805" cy="1387203"/>
          </a:xfrm>
          <a:prstGeom prst="rect">
            <a:avLst/>
          </a:prstGeom>
        </p:spPr>
      </p:pic>
      <p:grpSp>
        <p:nvGrpSpPr>
          <p:cNvPr id="55" name="Group 34"/>
          <p:cNvGrpSpPr>
            <a:grpSpLocks/>
          </p:cNvGrpSpPr>
          <p:nvPr/>
        </p:nvGrpSpPr>
        <p:grpSpPr bwMode="auto">
          <a:xfrm>
            <a:off x="4635781" y="5318052"/>
            <a:ext cx="1339888" cy="249258"/>
            <a:chOff x="112037158" y="110261187"/>
            <a:chExt cx="1695366" cy="264923"/>
          </a:xfrm>
        </p:grpSpPr>
        <p:sp>
          <p:nvSpPr>
            <p:cNvPr id="56" name="Text Box 35"/>
            <p:cNvSpPr txBox="1">
              <a:spLocks noChangeArrowheads="1"/>
            </p:cNvSpPr>
            <p:nvPr/>
          </p:nvSpPr>
          <p:spPr bwMode="auto">
            <a:xfrm>
              <a:off x="112145571" y="110328366"/>
              <a:ext cx="1586953" cy="140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Oléagineux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  <p:grpSp>
          <p:nvGrpSpPr>
            <p:cNvPr id="57" name="Group 36"/>
            <p:cNvGrpSpPr>
              <a:grpSpLocks/>
            </p:cNvGrpSpPr>
            <p:nvPr/>
          </p:nvGrpSpPr>
          <p:grpSpPr bwMode="auto">
            <a:xfrm>
              <a:off x="112037158" y="110261187"/>
              <a:ext cx="299772" cy="264923"/>
              <a:chOff x="111777887" y="110010750"/>
              <a:chExt cx="299772" cy="264923"/>
            </a:xfrm>
          </p:grpSpPr>
          <p:sp>
            <p:nvSpPr>
              <p:cNvPr id="58" name="Rectangle 37"/>
              <p:cNvSpPr>
                <a:spLocks noChangeArrowheads="1"/>
              </p:cNvSpPr>
              <p:nvPr/>
            </p:nvSpPr>
            <p:spPr bwMode="auto">
              <a:xfrm>
                <a:off x="111823171" y="1101316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9" name="Line 38"/>
              <p:cNvSpPr>
                <a:spLocks noChangeShapeType="1"/>
              </p:cNvSpPr>
              <p:nvPr/>
            </p:nvSpPr>
            <p:spPr bwMode="auto">
              <a:xfrm>
                <a:off x="111777887" y="1101113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0" name="Line 39"/>
              <p:cNvSpPr>
                <a:spLocks noChangeShapeType="1"/>
              </p:cNvSpPr>
              <p:nvPr/>
            </p:nvSpPr>
            <p:spPr bwMode="auto">
              <a:xfrm flipV="1">
                <a:off x="111895171" y="1100107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61" name="Group 34"/>
          <p:cNvGrpSpPr>
            <a:grpSpLocks/>
          </p:cNvGrpSpPr>
          <p:nvPr/>
        </p:nvGrpSpPr>
        <p:grpSpPr bwMode="auto">
          <a:xfrm>
            <a:off x="5643019" y="5293167"/>
            <a:ext cx="1339888" cy="249258"/>
            <a:chOff x="112037158" y="110261187"/>
            <a:chExt cx="1695366" cy="264923"/>
          </a:xfrm>
        </p:grpSpPr>
        <p:sp>
          <p:nvSpPr>
            <p:cNvPr id="62" name="Text Box 35"/>
            <p:cNvSpPr txBox="1">
              <a:spLocks noChangeArrowheads="1"/>
            </p:cNvSpPr>
            <p:nvPr/>
          </p:nvSpPr>
          <p:spPr bwMode="auto">
            <a:xfrm>
              <a:off x="112145571" y="110349045"/>
              <a:ext cx="1586953" cy="140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Légumes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  <p:grpSp>
          <p:nvGrpSpPr>
            <p:cNvPr id="63" name="Group 36"/>
            <p:cNvGrpSpPr>
              <a:grpSpLocks/>
            </p:cNvGrpSpPr>
            <p:nvPr/>
          </p:nvGrpSpPr>
          <p:grpSpPr bwMode="auto">
            <a:xfrm>
              <a:off x="112037158" y="110261187"/>
              <a:ext cx="299772" cy="264923"/>
              <a:chOff x="111777887" y="110010750"/>
              <a:chExt cx="299772" cy="264923"/>
            </a:xfrm>
          </p:grpSpPr>
          <p:sp>
            <p:nvSpPr>
              <p:cNvPr id="64" name="Rectangle 37"/>
              <p:cNvSpPr>
                <a:spLocks noChangeArrowheads="1"/>
              </p:cNvSpPr>
              <p:nvPr/>
            </p:nvSpPr>
            <p:spPr bwMode="auto">
              <a:xfrm>
                <a:off x="111823171" y="1101316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5" name="Line 38"/>
              <p:cNvSpPr>
                <a:spLocks noChangeShapeType="1"/>
              </p:cNvSpPr>
              <p:nvPr/>
            </p:nvSpPr>
            <p:spPr bwMode="auto">
              <a:xfrm>
                <a:off x="111777887" y="1101113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6" name="Line 39"/>
              <p:cNvSpPr>
                <a:spLocks noChangeShapeType="1"/>
              </p:cNvSpPr>
              <p:nvPr/>
            </p:nvSpPr>
            <p:spPr bwMode="auto">
              <a:xfrm flipV="1">
                <a:off x="111895171" y="1100107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67" name="Group 34"/>
          <p:cNvGrpSpPr>
            <a:grpSpLocks/>
          </p:cNvGrpSpPr>
          <p:nvPr/>
        </p:nvGrpSpPr>
        <p:grpSpPr bwMode="auto">
          <a:xfrm>
            <a:off x="3651085" y="5330293"/>
            <a:ext cx="1339886" cy="249258"/>
            <a:chOff x="112037158" y="110261187"/>
            <a:chExt cx="1695364" cy="264923"/>
          </a:xfrm>
        </p:grpSpPr>
        <p:sp>
          <p:nvSpPr>
            <p:cNvPr id="68" name="Text Box 35"/>
            <p:cNvSpPr txBox="1">
              <a:spLocks noChangeArrowheads="1"/>
            </p:cNvSpPr>
            <p:nvPr/>
          </p:nvSpPr>
          <p:spPr bwMode="auto">
            <a:xfrm>
              <a:off x="112303951" y="110314281"/>
              <a:ext cx="1428571" cy="131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Meuneries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  <p:grpSp>
          <p:nvGrpSpPr>
            <p:cNvPr id="69" name="Group 36"/>
            <p:cNvGrpSpPr>
              <a:grpSpLocks/>
            </p:cNvGrpSpPr>
            <p:nvPr/>
          </p:nvGrpSpPr>
          <p:grpSpPr bwMode="auto">
            <a:xfrm>
              <a:off x="112037158" y="110261187"/>
              <a:ext cx="299772" cy="264923"/>
              <a:chOff x="111777887" y="110010750"/>
              <a:chExt cx="299772" cy="264923"/>
            </a:xfrm>
          </p:grpSpPr>
          <p:sp>
            <p:nvSpPr>
              <p:cNvPr id="70" name="Rectangle 37"/>
              <p:cNvSpPr>
                <a:spLocks noChangeArrowheads="1"/>
              </p:cNvSpPr>
              <p:nvPr/>
            </p:nvSpPr>
            <p:spPr bwMode="auto">
              <a:xfrm>
                <a:off x="111823171" y="1101316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71" name="Line 38"/>
              <p:cNvSpPr>
                <a:spLocks noChangeShapeType="1"/>
              </p:cNvSpPr>
              <p:nvPr/>
            </p:nvSpPr>
            <p:spPr bwMode="auto">
              <a:xfrm>
                <a:off x="111777887" y="1101113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72" name="Line 39"/>
              <p:cNvSpPr>
                <a:spLocks noChangeShapeType="1"/>
              </p:cNvSpPr>
              <p:nvPr/>
            </p:nvSpPr>
            <p:spPr bwMode="auto">
              <a:xfrm flipV="1">
                <a:off x="111895171" y="1100107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615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7723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81133" y="970834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GAEC du SILLION </a:t>
            </a: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Jean-Michel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BERNART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083852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9983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790458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0017" y="2238237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rue de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 55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570 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 st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Rémy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03.83.62.64.14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/>
              <a:t> gaec-du-sillon@bbox.fr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d’agriculture exercé :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permanente en 2018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équivalents temps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plein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31/12/2016 :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hectares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dont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ha en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prairie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permanente, 80 ha en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rotation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culturale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 ha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cultivé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Polyculture/ Elevage/ Atelier Huile/Ferme pédagogique.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94441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672212" y="5333768"/>
            <a:ext cx="1820948" cy="271413"/>
            <a:chOff x="111383606" y="109710549"/>
            <a:chExt cx="1884743" cy="336524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383606" y="109710549"/>
              <a:ext cx="1884743" cy="215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</a:t>
              </a: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/</a:t>
              </a:r>
            </a:p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35868" y="9577285"/>
            <a:ext cx="2955115" cy="233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par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Benjamin Gerondi  janvier 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580540" y="5364102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5371251" y="5326715"/>
            <a:ext cx="1165224" cy="292438"/>
            <a:chOff x="112037158" y="110215294"/>
            <a:chExt cx="1474364" cy="310816"/>
          </a:xfrm>
        </p:grpSpPr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112303903" y="110215294"/>
              <a:ext cx="1207619" cy="182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Porc charcutier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  <p:grpSp>
          <p:nvGrpSpPr>
            <p:cNvPr id="30" name="Group 36"/>
            <p:cNvGrpSpPr>
              <a:grpSpLocks/>
            </p:cNvGrpSpPr>
            <p:nvPr/>
          </p:nvGrpSpPr>
          <p:grpSpPr bwMode="auto">
            <a:xfrm>
              <a:off x="112037158" y="110261187"/>
              <a:ext cx="299772" cy="264923"/>
              <a:chOff x="111777887" y="110010750"/>
              <a:chExt cx="299772" cy="264923"/>
            </a:xfrm>
          </p:grpSpPr>
          <p:sp>
            <p:nvSpPr>
              <p:cNvPr id="31" name="Rectangle 37"/>
              <p:cNvSpPr>
                <a:spLocks noChangeArrowheads="1"/>
              </p:cNvSpPr>
              <p:nvPr/>
            </p:nvSpPr>
            <p:spPr bwMode="auto">
              <a:xfrm>
                <a:off x="111823171" y="1101316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024" name="Line 38"/>
              <p:cNvSpPr>
                <a:spLocks noChangeShapeType="1"/>
              </p:cNvSpPr>
              <p:nvPr/>
            </p:nvSpPr>
            <p:spPr bwMode="auto">
              <a:xfrm>
                <a:off x="111777887" y="1101113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025" name="Line 39"/>
              <p:cNvSpPr>
                <a:spLocks noChangeShapeType="1"/>
              </p:cNvSpPr>
              <p:nvPr/>
            </p:nvSpPr>
            <p:spPr bwMode="auto">
              <a:xfrm flipV="1">
                <a:off x="111895171" y="1100107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255072"/>
              </p:ext>
            </p:extLst>
          </p:nvPr>
        </p:nvGraphicFramePr>
        <p:xfrm>
          <a:off x="327666" y="6646444"/>
          <a:ext cx="6265963" cy="2704804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4802492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</a:tblGrid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Lentilles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Vertes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0188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Probiolor semence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fermière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256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à 15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t/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62939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graine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4512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Vente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directe / probiolor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Ellipse 44"/>
          <p:cNvSpPr>
            <a:spLocks noChangeAspect="1"/>
          </p:cNvSpPr>
          <p:nvPr/>
        </p:nvSpPr>
        <p:spPr>
          <a:xfrm>
            <a:off x="3772905" y="1091533"/>
            <a:ext cx="292470" cy="2924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4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76" y="1290124"/>
            <a:ext cx="2370283" cy="1896226"/>
          </a:xfrm>
          <a:prstGeom prst="rect">
            <a:avLst/>
          </a:prstGeom>
        </p:spPr>
      </p:pic>
      <p:grpSp>
        <p:nvGrpSpPr>
          <p:cNvPr id="46" name="Group 34"/>
          <p:cNvGrpSpPr>
            <a:grpSpLocks/>
          </p:cNvGrpSpPr>
          <p:nvPr/>
        </p:nvGrpSpPr>
        <p:grpSpPr bwMode="auto">
          <a:xfrm>
            <a:off x="4324128" y="5320065"/>
            <a:ext cx="737208" cy="284372"/>
            <a:chOff x="112037158" y="110223867"/>
            <a:chExt cx="932793" cy="302243"/>
          </a:xfrm>
        </p:grpSpPr>
        <p:sp>
          <p:nvSpPr>
            <p:cNvPr id="47" name="Text Box 35"/>
            <p:cNvSpPr txBox="1">
              <a:spLocks noChangeArrowheads="1"/>
            </p:cNvSpPr>
            <p:nvPr/>
          </p:nvSpPr>
          <p:spPr bwMode="auto">
            <a:xfrm>
              <a:off x="112303951" y="110223867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Vaches laitières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  <p:grpSp>
          <p:nvGrpSpPr>
            <p:cNvPr id="48" name="Group 36"/>
            <p:cNvGrpSpPr>
              <a:grpSpLocks/>
            </p:cNvGrpSpPr>
            <p:nvPr/>
          </p:nvGrpSpPr>
          <p:grpSpPr bwMode="auto">
            <a:xfrm>
              <a:off x="112037158" y="110261187"/>
              <a:ext cx="299772" cy="264923"/>
              <a:chOff x="111777887" y="110010750"/>
              <a:chExt cx="299772" cy="264923"/>
            </a:xfrm>
          </p:grpSpPr>
          <p:sp>
            <p:nvSpPr>
              <p:cNvPr id="49" name="Rectangle 37"/>
              <p:cNvSpPr>
                <a:spLocks noChangeArrowheads="1"/>
              </p:cNvSpPr>
              <p:nvPr/>
            </p:nvSpPr>
            <p:spPr bwMode="auto">
              <a:xfrm>
                <a:off x="111823171" y="1101316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0" name="Line 38"/>
              <p:cNvSpPr>
                <a:spLocks noChangeShapeType="1"/>
              </p:cNvSpPr>
              <p:nvPr/>
            </p:nvSpPr>
            <p:spPr bwMode="auto">
              <a:xfrm>
                <a:off x="111777887" y="1101113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1" name="Line 39"/>
              <p:cNvSpPr>
                <a:spLocks noChangeShapeType="1"/>
              </p:cNvSpPr>
              <p:nvPr/>
            </p:nvSpPr>
            <p:spPr bwMode="auto">
              <a:xfrm flipV="1">
                <a:off x="111895171" y="1100107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52" name="Group 34"/>
          <p:cNvGrpSpPr>
            <a:grpSpLocks/>
          </p:cNvGrpSpPr>
          <p:nvPr/>
        </p:nvGrpSpPr>
        <p:grpSpPr bwMode="auto">
          <a:xfrm>
            <a:off x="3276956" y="5369825"/>
            <a:ext cx="1021788" cy="266434"/>
            <a:chOff x="112037158" y="110261187"/>
            <a:chExt cx="1292874" cy="283178"/>
          </a:xfrm>
        </p:grpSpPr>
        <p:sp>
          <p:nvSpPr>
            <p:cNvPr id="53" name="Text Box 35"/>
            <p:cNvSpPr txBox="1">
              <a:spLocks noChangeArrowheads="1"/>
            </p:cNvSpPr>
            <p:nvPr/>
          </p:nvSpPr>
          <p:spPr bwMode="auto">
            <a:xfrm>
              <a:off x="112303951" y="110338980"/>
              <a:ext cx="1026081" cy="205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Oléagineux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  <p:grpSp>
          <p:nvGrpSpPr>
            <p:cNvPr id="54" name="Group 36"/>
            <p:cNvGrpSpPr>
              <a:grpSpLocks/>
            </p:cNvGrpSpPr>
            <p:nvPr/>
          </p:nvGrpSpPr>
          <p:grpSpPr bwMode="auto">
            <a:xfrm>
              <a:off x="112037158" y="110261187"/>
              <a:ext cx="299772" cy="264923"/>
              <a:chOff x="111777887" y="110010750"/>
              <a:chExt cx="299772" cy="264923"/>
            </a:xfrm>
          </p:grpSpPr>
          <p:sp>
            <p:nvSpPr>
              <p:cNvPr id="55" name="Rectangle 37"/>
              <p:cNvSpPr>
                <a:spLocks noChangeArrowheads="1"/>
              </p:cNvSpPr>
              <p:nvPr/>
            </p:nvSpPr>
            <p:spPr bwMode="auto">
              <a:xfrm>
                <a:off x="111823171" y="1101316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6" name="Line 38"/>
              <p:cNvSpPr>
                <a:spLocks noChangeShapeType="1"/>
              </p:cNvSpPr>
              <p:nvPr/>
            </p:nvSpPr>
            <p:spPr bwMode="auto">
              <a:xfrm>
                <a:off x="111777887" y="1101113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7" name="Line 39"/>
              <p:cNvSpPr>
                <a:spLocks noChangeShapeType="1"/>
              </p:cNvSpPr>
              <p:nvPr/>
            </p:nvSpPr>
            <p:spPr bwMode="auto">
              <a:xfrm flipV="1">
                <a:off x="111895171" y="1100107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658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7723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Moulin du Petit Poucet Jean-Michel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108566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9983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790458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0017" y="2238237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rue d’Alsace 54200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Royaumeix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82.29.52.71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lemoulindupetitpoucet@orange.fr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d’agriculture exercé :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permanente en 2018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équivalents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temps plein</a:t>
            </a:r>
            <a:endParaRPr lang="fr-FR" altLang="fr-FR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au 31/12/2016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hectares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 / Transformations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l’exploitation: Meunerie/ Boulangerie / Biscuiterie.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94441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4257677" y="5280787"/>
            <a:ext cx="2174051" cy="244279"/>
            <a:chOff x="111516787" y="109782150"/>
            <a:chExt cx="2250210" cy="302879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</a:t>
              </a:r>
            </a:p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/</a:t>
              </a: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917577" y="9599695"/>
            <a:ext cx="2961320" cy="1125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 Benjamin Gérondi en janvier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1114348" y="5364102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61142"/>
              </p:ext>
            </p:extLst>
          </p:nvPr>
        </p:nvGraphicFramePr>
        <p:xfrm>
          <a:off x="327666" y="6634087"/>
          <a:ext cx="6265963" cy="2782155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4802492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</a:tblGrid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Lentilles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Probiolor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u="none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4ha</a:t>
                      </a:r>
                      <a:endParaRPr lang="fr-FR" sz="1100" u="none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tonne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/ ha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</a:t>
                      </a:r>
                      <a:r>
                        <a:rPr lang="fr-FR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et farine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4512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Emplette</a:t>
                      </a:r>
                      <a:r>
                        <a:rPr lang="fr-FR" sz="12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paysanne</a:t>
                      </a:r>
                      <a:endParaRPr lang="fr-FR" sz="12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Ellipse 63"/>
          <p:cNvSpPr>
            <a:spLocks noChangeAspect="1"/>
          </p:cNvSpPr>
          <p:nvPr/>
        </p:nvSpPr>
        <p:spPr>
          <a:xfrm>
            <a:off x="3917391" y="1186588"/>
            <a:ext cx="216024" cy="21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5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79" y="2948960"/>
            <a:ext cx="1829268" cy="15975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67" y="1272075"/>
            <a:ext cx="2159435" cy="14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7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7723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Jean-Philippe Schwartz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108566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9983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790458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0017" y="2238237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rue Albert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lebrun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54490 </a:t>
            </a:r>
            <a:r>
              <a:rPr lang="fr-FR" sz="1200" dirty="0" err="1"/>
              <a:t>Joudreville</a:t>
            </a:r>
            <a:r>
              <a:rPr lang="fr-FR" sz="1200" dirty="0"/>
              <a:t> </a:t>
            </a:r>
            <a:endParaRPr lang="fr-FR" altLang="fr-FR" sz="12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 smtClean="0"/>
              <a:t>06.12.01.22.45.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schwartz.jp@live.fr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d’agriculture exercé :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permanente en 2018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équivalents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temps plein</a:t>
            </a:r>
            <a:endParaRPr lang="fr-FR" altLang="fr-FR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au 31/12/2016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20,53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hectares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Paysan Boulanger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94441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4176337" y="5282317"/>
            <a:ext cx="2174051" cy="244279"/>
            <a:chOff x="111516787" y="109782150"/>
            <a:chExt cx="2250210" cy="302879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</a:t>
              </a:r>
            </a:p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/</a:t>
              </a: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35868" y="9577286"/>
            <a:ext cx="2959371" cy="1984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 Benjamin Gérondi en janvier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1114348" y="5364102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/>
          </p:nvPr>
        </p:nvGraphicFramePr>
        <p:xfrm>
          <a:off x="317368" y="6758178"/>
          <a:ext cx="6265963" cy="2453260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:a16="http://schemas.microsoft.com/office/drawing/2014/main" xmlns="" val="4168518601"/>
                    </a:ext>
                  </a:extLst>
                </a:gridCol>
                <a:gridCol w="4802492">
                  <a:extLst>
                    <a:ext uri="{9D8B030D-6E8A-4147-A177-3AD203B41FA5}">
                      <a16:colId xmlns:a16="http://schemas.microsoft.com/office/drawing/2014/main" xmlns="" val="3517848582"/>
                    </a:ext>
                  </a:extLst>
                </a:gridCol>
              </a:tblGrid>
              <a:tr h="21875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Lentilles vertes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387787"/>
                  </a:ext>
                </a:extLst>
              </a:tr>
              <a:tr h="21875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3772294"/>
                  </a:ext>
                </a:extLst>
              </a:tr>
              <a:tr h="5362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Probiolor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5373085"/>
                  </a:ext>
                </a:extLst>
              </a:tr>
              <a:tr h="2546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ares semés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0668895"/>
                  </a:ext>
                </a:extLst>
              </a:tr>
              <a:tr h="2546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FR" sz="12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récolte en 2018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2638566"/>
                  </a:ext>
                </a:extLst>
              </a:tr>
              <a:tr h="5362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 et Farine en </a:t>
                      </a: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Projet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4682275"/>
                  </a:ext>
                </a:extLst>
              </a:tr>
              <a:tr h="24830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Ellipse 63"/>
          <p:cNvSpPr>
            <a:spLocks noChangeAspect="1"/>
          </p:cNvSpPr>
          <p:nvPr/>
        </p:nvSpPr>
        <p:spPr>
          <a:xfrm>
            <a:off x="3917391" y="1186588"/>
            <a:ext cx="216024" cy="21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6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68" y="1116260"/>
            <a:ext cx="16097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6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7723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SCEA de la Gloriette Julien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b="1" dirty="0"/>
              <a:t>Aurélie 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NAUT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108566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9983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790458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0017" y="2238237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100, rue de Metz 57130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Rezonville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 87. 31.  41. 37. /</a:t>
            </a:r>
            <a:r>
              <a:rPr lang="fr-FR" sz="1200" dirty="0"/>
              <a:t> </a:t>
            </a:r>
            <a:r>
              <a:rPr lang="fr-FR" sz="1200" dirty="0" smtClean="0"/>
              <a:t>06.  76. 04. 23. 27</a:t>
            </a:r>
            <a:r>
              <a:rPr lang="fr-FR" sz="1200" dirty="0"/>
              <a:t>.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sceadelagloriette@orange.fr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d’agriculture exercé </a:t>
            </a:r>
            <a:r>
              <a:rPr lang="fr-FR" altLang="fr-F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de conservation</a:t>
            </a:r>
            <a:r>
              <a:rPr lang="fr-FR" sz="1200" dirty="0"/>
              <a:t>. 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permanente en 2018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équivalents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temps plein</a:t>
            </a:r>
            <a:endParaRPr lang="fr-FR" altLang="fr-FR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au 31/12/2016 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 hectares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Polyculture. Transformation sur l’exploitation: Meunerie/Huilerie. Vente directe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94441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2429781" y="5280702"/>
            <a:ext cx="2620941" cy="233031"/>
            <a:chOff x="111516787" y="109782150"/>
            <a:chExt cx="2712755" cy="288933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882252" y="109869029"/>
              <a:ext cx="2347290" cy="202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Légumineuses/Protéagineux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35868" y="9577286"/>
            <a:ext cx="3383913" cy="772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 Benjamin Gérondi en janvier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777709" y="5265246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299204"/>
              </p:ext>
            </p:extLst>
          </p:nvPr>
        </p:nvGraphicFramePr>
        <p:xfrm>
          <a:off x="327666" y="6774369"/>
          <a:ext cx="6265963" cy="2115215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2277280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  <a:gridCol w="2525212">
                  <a:extLst>
                    <a:ext uri="{9D8B030D-6E8A-4147-A177-3AD203B41FA5}">
                      <a16:colId xmlns="" xmlns:a16="http://schemas.microsoft.com/office/drawing/2014/main" val="141694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Lentilles vertes Anicia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Pois </a:t>
                      </a:r>
                      <a:r>
                        <a:rPr lang="fr-FR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 Crakerjack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Depuis 2012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Depuis 2017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Semenciers, G.N.I.S , Semence fermière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ha en maraichage de plein champ 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</a:t>
                      </a:r>
                      <a:r>
                        <a:rPr lang="fr-F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Farine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Vente </a:t>
                      </a: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directe 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Marché / Restauration collective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Ellipse 63"/>
          <p:cNvSpPr>
            <a:spLocks noChangeAspect="1"/>
          </p:cNvSpPr>
          <p:nvPr/>
        </p:nvSpPr>
        <p:spPr>
          <a:xfrm>
            <a:off x="3917391" y="1186588"/>
            <a:ext cx="216024" cy="21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8</a:t>
            </a:r>
            <a:endParaRPr lang="fr-FR" sz="1400" dirty="0"/>
          </a:p>
        </p:txBody>
      </p:sp>
      <p:grpSp>
        <p:nvGrpSpPr>
          <p:cNvPr id="44" name="Group 21"/>
          <p:cNvGrpSpPr>
            <a:grpSpLocks/>
          </p:cNvGrpSpPr>
          <p:nvPr/>
        </p:nvGrpSpPr>
        <p:grpSpPr bwMode="auto">
          <a:xfrm>
            <a:off x="4994563" y="5262466"/>
            <a:ext cx="2174051" cy="244279"/>
            <a:chOff x="111516787" y="109782150"/>
            <a:chExt cx="2250210" cy="302879"/>
          </a:xfrm>
        </p:grpSpPr>
        <p:grpSp>
          <p:nvGrpSpPr>
            <p:cNvPr id="45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48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49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Oléagineux</a:t>
              </a:r>
              <a:endParaRPr lang="fr-FR" altLang="fr-F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9" y="1968545"/>
            <a:ext cx="2118085" cy="11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4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7723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GAEC Bel Air </a:t>
            </a: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Famille GUILLAUME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108566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799831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52540" y="1790458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15440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0017" y="2238237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9, rue en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sarrelouis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57340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Landroff</a:t>
            </a:r>
            <a:endParaRPr lang="fr-FR" altLang="fr-FR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03.87.86.15.65</a:t>
            </a:r>
            <a:b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contact@fermebelair.fr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d’agriculture exercé :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permanente en 2018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équivalents temps plein</a:t>
            </a:r>
            <a:endParaRPr lang="fr-FR" altLang="fr-FR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Polyculture/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Elevage / Transformations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l’exploitation / vente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directe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94441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2206044" y="5280787"/>
            <a:ext cx="2174051" cy="244279"/>
            <a:chOff x="111516787" y="109782150"/>
            <a:chExt cx="2250210" cy="302879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</a:t>
              </a:r>
            </a:p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/</a:t>
              </a: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Protéagineux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35869" y="9577286"/>
            <a:ext cx="2574274" cy="1984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 Aude </a:t>
            </a:r>
            <a:r>
              <a:rPr lang="fr-FR" altLang="fr-FR" sz="105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Vallat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en janvier 2017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838183" y="5265246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142083"/>
              </p:ext>
            </p:extLst>
          </p:nvPr>
        </p:nvGraphicFramePr>
        <p:xfrm>
          <a:off x="327666" y="6628449"/>
          <a:ext cx="6265963" cy="2565543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1352092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  <a:gridCol w="1725200">
                  <a:extLst>
                    <a:ext uri="{9D8B030D-6E8A-4147-A177-3AD203B41FA5}">
                      <a16:colId xmlns="" xmlns:a16="http://schemas.microsoft.com/office/drawing/2014/main" val="141694661"/>
                    </a:ext>
                  </a:extLst>
                </a:gridCol>
                <a:gridCol w="1725200">
                  <a:extLst>
                    <a:ext uri="{9D8B030D-6E8A-4147-A177-3AD203B41FA5}">
                      <a16:colId xmlns="" xmlns:a16="http://schemas.microsoft.com/office/drawing/2014/main" val="1704295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Lentilles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Lentilles Beluga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Pois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Semence fermière</a:t>
                      </a:r>
                      <a:r>
                        <a:rPr lang="fr-FR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Semence</a:t>
                      </a:r>
                      <a:r>
                        <a:rPr lang="fr-F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fermière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Semence fermière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ha en association avec le seigle d’hiver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12ha en association avec du seigle de printemps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ha en association avec de l’orge de printemps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Quantités récoltées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300-800kg/ha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1000-2000kg/ha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1500-2500kg/ha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2638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 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directe sur l’exploitation / Marché / </a:t>
                      </a:r>
                      <a:endParaRPr lang="fr-FR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Points 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vente sur l’ensemble de la région Grand est et au-delà</a:t>
                      </a:r>
                    </a:p>
                  </a:txBody>
                  <a:tcPr marL="60960" marR="60960" marT="60960" marB="60960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Ellipse 63"/>
          <p:cNvSpPr>
            <a:spLocks noChangeAspect="1"/>
          </p:cNvSpPr>
          <p:nvPr/>
        </p:nvSpPr>
        <p:spPr>
          <a:xfrm>
            <a:off x="3917391" y="1186588"/>
            <a:ext cx="216024" cy="21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9</a:t>
            </a:r>
            <a:endParaRPr lang="fr-FR" sz="1400" dirty="0"/>
          </a:p>
        </p:txBody>
      </p:sp>
      <p:grpSp>
        <p:nvGrpSpPr>
          <p:cNvPr id="38" name="Group 21"/>
          <p:cNvGrpSpPr>
            <a:grpSpLocks/>
          </p:cNvGrpSpPr>
          <p:nvPr/>
        </p:nvGrpSpPr>
        <p:grpSpPr bwMode="auto">
          <a:xfrm>
            <a:off x="3770272" y="5284903"/>
            <a:ext cx="2174051" cy="244279"/>
            <a:chOff x="111516787" y="109782150"/>
            <a:chExt cx="2250210" cy="302879"/>
          </a:xfrm>
        </p:grpSpPr>
        <p:grpSp>
          <p:nvGrpSpPr>
            <p:cNvPr id="39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41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43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Bovins</a:t>
              </a:r>
              <a:endParaRPr lang="fr-FR" altLang="fr-FR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oup 21"/>
          <p:cNvGrpSpPr>
            <a:grpSpLocks/>
          </p:cNvGrpSpPr>
          <p:nvPr/>
        </p:nvGrpSpPr>
        <p:grpSpPr bwMode="auto">
          <a:xfrm>
            <a:off x="4994563" y="5272194"/>
            <a:ext cx="2174051" cy="244279"/>
            <a:chOff x="111516787" y="109782150"/>
            <a:chExt cx="2250210" cy="302879"/>
          </a:xfrm>
        </p:grpSpPr>
        <p:grpSp>
          <p:nvGrpSpPr>
            <p:cNvPr id="45" name="Group 22"/>
            <p:cNvGrpSpPr>
              <a:grpSpLocks/>
            </p:cNvGrpSpPr>
            <p:nvPr/>
          </p:nvGrpSpPr>
          <p:grpSpPr bwMode="auto">
            <a:xfrm>
              <a:off x="111516787" y="109782150"/>
              <a:ext cx="299772" cy="264923"/>
              <a:chOff x="111432003" y="109782150"/>
              <a:chExt cx="299772" cy="264923"/>
            </a:xfrm>
          </p:grpSpPr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111477287" y="1099030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48" name="Line 24"/>
              <p:cNvSpPr>
                <a:spLocks noChangeShapeType="1"/>
              </p:cNvSpPr>
              <p:nvPr/>
            </p:nvSpPr>
            <p:spPr bwMode="auto">
              <a:xfrm>
                <a:off x="111432003" y="1098827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49" name="Line 25"/>
              <p:cNvSpPr>
                <a:spLocks noChangeShapeType="1"/>
              </p:cNvSpPr>
              <p:nvPr/>
            </p:nvSpPr>
            <p:spPr bwMode="auto">
              <a:xfrm flipV="1">
                <a:off x="111549287" y="1097821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1882253" y="109869029"/>
              <a:ext cx="1884744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Oléagineux</a:t>
              </a:r>
              <a:endParaRPr lang="fr-FR" altLang="fr-F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79" y="1653659"/>
            <a:ext cx="2173470" cy="15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8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606" y="5924288"/>
            <a:ext cx="6410608" cy="35402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246" y="6077231"/>
            <a:ext cx="6265963" cy="506868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7" y="968959"/>
            <a:ext cx="4158861" cy="593419"/>
          </a:xfrm>
          <a:prstGeom prst="rect">
            <a:avLst/>
          </a:prstGeom>
          <a:solidFill>
            <a:srgbClr val="C9D29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pic>
        <p:nvPicPr>
          <p:cNvPr id="1029" name="Picture 5" descr="Carte de Lorraine Fond de carte vierge 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82" y="987646"/>
            <a:ext cx="556253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8892" y="996203"/>
            <a:ext cx="2643042" cy="5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GAEC Réville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René RICHIER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974" y="6083852"/>
            <a:ext cx="6154506" cy="4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DE LEGUMINEUSES A DESTINATION DE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L’ALIMENTATION HUMAINE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pic>
        <p:nvPicPr>
          <p:cNvPr id="1033" name="Picture 9" descr="Résultat de recherche d'images pour &quot;ministère de l'agriculture de l'agroalimentaire et de la forê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" y="199120"/>
            <a:ext cx="512425" cy="6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Résultat de recherche d'images pour &quot;epl 54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3" y="334612"/>
            <a:ext cx="767933" cy="3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Résultat de recherche d'images pour &quot;c&amp;dac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0" y="398957"/>
            <a:ext cx="1079906" cy="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Logo FLORE 5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25873"/>
          <a:stretch>
            <a:fillRect/>
          </a:stretch>
        </p:blipFill>
        <p:spPr bwMode="auto">
          <a:xfrm>
            <a:off x="3508312" y="228195"/>
            <a:ext cx="980263" cy="4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Résultat de recherche d'images pour &quot;service civique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7" y="326581"/>
            <a:ext cx="640885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Résultat de recherche d'images pour &quot;chambre d'agriculture lorraine logo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8" y="127461"/>
            <a:ext cx="653588" cy="6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 rot="21465166">
            <a:off x="1417227" y="1858199"/>
            <a:ext cx="1834121" cy="273467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187849" y="1869819"/>
            <a:ext cx="2206687" cy="2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CARTE D’IDENTITE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2887" y="1725168"/>
            <a:ext cx="4158861" cy="2784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90561" y="2423069"/>
            <a:ext cx="4091731" cy="21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: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 rue des Vignes 55150 Réville-aux-Bois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03.29.85.53.67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fr-FR" altLang="fr-F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rene.richier@orange.fr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d’agriculture exercé : </a:t>
            </a:r>
            <a:r>
              <a:rPr lang="fr-FR" alt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biologique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Main-d’œuvre permanente en 2018 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équivalents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temps plein</a:t>
            </a:r>
            <a:endParaRPr lang="fr-FR" altLang="fr-FR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ts val="366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au 31/12/2016 : </a:t>
            </a:r>
            <a:r>
              <a:rPr lang="fr-FR" alt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ha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d’activités de l’exploitation : </a:t>
            </a:r>
          </a:p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Polyculture/ Elevage / Transformation sur l’exploitation 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2887" y="4694441"/>
            <a:ext cx="6410607" cy="103982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endParaRPr lang="fr-FR" sz="823"/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35868" y="9577285"/>
            <a:ext cx="2955115" cy="233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Fiche réalisée par </a:t>
            </a:r>
            <a:r>
              <a:rPr lang="fr-FR" altLang="fr-F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Benjamin Gerondi  janvier  2018</a:t>
            </a:r>
            <a:endParaRPr lang="fr-FR" altLang="fr-FR" sz="1400" dirty="0">
              <a:latin typeface="Arial" panose="020B0604020202020204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430683" y="5289172"/>
            <a:ext cx="909541" cy="277511"/>
            <a:chOff x="112132417" y="109300792"/>
            <a:chExt cx="966895" cy="301868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Céréales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sp>
        <p:nvSpPr>
          <p:cNvPr id="1026" name="Rectangle 40"/>
          <p:cNvSpPr>
            <a:spLocks noChangeArrowheads="1"/>
          </p:cNvSpPr>
          <p:nvPr/>
        </p:nvSpPr>
        <p:spPr bwMode="auto">
          <a:xfrm rot="21465166">
            <a:off x="1046249" y="4849683"/>
            <a:ext cx="4924127" cy="372801"/>
          </a:xfrm>
          <a:prstGeom prst="rect">
            <a:avLst/>
          </a:prstGeom>
          <a:solidFill>
            <a:srgbClr val="C2E28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defTabSz="41790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23">
              <a:latin typeface="Arial" panose="020B0604020202020204" pitchFamily="34" charset="0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1048141" y="4898714"/>
            <a:ext cx="5006688" cy="25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6716" tIns="16716" rIns="16716" bIns="16716" numCol="1" anchor="t" anchorCtr="0" compatLnSpc="1">
            <a:prstTxWarp prst="textNoShape">
              <a:avLst/>
            </a:prstTxWarp>
          </a:bodyPr>
          <a:lstStyle/>
          <a:p>
            <a:pPr algn="ctr" defTabSz="417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ZOOM SUR LES PRODUCTIONS ANIMALES ET VEGETALES</a:t>
            </a:r>
            <a:endParaRPr lang="fr-FR" altLang="fr-FR" sz="1300" dirty="0">
              <a:latin typeface="Arial" panose="020B0604020202020204" pitchFamily="34" charset="0"/>
            </a:endParaRPr>
          </a:p>
        </p:txBody>
      </p:sp>
      <p:graphicFrame>
        <p:nvGraphicFramePr>
          <p:cNvPr id="1070" name="Tableau 1069"/>
          <p:cNvGraphicFramePr>
            <a:graphicFrameLocks noGrp="1"/>
          </p:cNvGraphicFramePr>
          <p:nvPr>
            <p:extLst/>
          </p:nvPr>
        </p:nvGraphicFramePr>
        <p:xfrm>
          <a:off x="327666" y="6646444"/>
          <a:ext cx="6265963" cy="2423905"/>
        </p:xfrm>
        <a:graphic>
          <a:graphicData uri="http://schemas.openxmlformats.org/drawingml/2006/table">
            <a:tbl>
              <a:tblPr/>
              <a:tblGrid>
                <a:gridCol w="1463471">
                  <a:extLst>
                    <a:ext uri="{9D8B030D-6E8A-4147-A177-3AD203B41FA5}">
                      <a16:colId xmlns="" xmlns:a16="http://schemas.microsoft.com/office/drawing/2014/main" val="4168518601"/>
                    </a:ext>
                  </a:extLst>
                </a:gridCol>
                <a:gridCol w="2401246">
                  <a:extLst>
                    <a:ext uri="{9D8B030D-6E8A-4147-A177-3AD203B41FA5}">
                      <a16:colId xmlns="" xmlns:a16="http://schemas.microsoft.com/office/drawing/2014/main" val="3517848582"/>
                    </a:ext>
                  </a:extLst>
                </a:gridCol>
                <a:gridCol w="2401246"/>
              </a:tblGrid>
              <a:tr h="261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Lentilles</a:t>
                      </a:r>
                      <a:endParaRPr lang="fr-FR" sz="11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Lentilles Brunes</a:t>
                      </a:r>
                      <a:endParaRPr lang="fr-FR" sz="11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387787"/>
                  </a:ext>
                </a:extLst>
              </a:tr>
              <a:tr h="20188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Années de culture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Depuis 2007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Depuis 2015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3772294"/>
                  </a:ext>
                </a:extLst>
              </a:tr>
              <a:tr h="50922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Fournisseurs 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Graines/Semences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Probiolor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Semence de</a:t>
                      </a:r>
                      <a:r>
                        <a:rPr lang="fr-F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l’exploitation 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5373085"/>
                  </a:ext>
                </a:extLst>
              </a:tr>
              <a:tr h="29352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Surfaces dédiées</a:t>
                      </a:r>
                      <a:endParaRPr lang="fr-FR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ha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ha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0668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Quantités récoltées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t/ ha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1t/</a:t>
                      </a:r>
                      <a:r>
                        <a:rPr lang="fr-F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40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Valorisation des productions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Graine,</a:t>
                      </a:r>
                      <a:r>
                        <a:rPr lang="fr-FR" sz="12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Farine 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4682275"/>
                  </a:ext>
                </a:extLst>
              </a:tr>
              <a:tr h="36928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Circuits de distribution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Vente directe sur l’exploitation , </a:t>
                      </a:r>
                      <a:r>
                        <a:rPr lang="fr-FR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magasins de producteurs en Meuse, marchés de proximité.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0854" marR="30854" marT="30854" marB="30854" anchor="ctr">
                    <a:lnL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07619312"/>
                  </a:ext>
                </a:extLst>
              </a:tr>
            </a:tbl>
          </a:graphicData>
        </a:graphic>
      </p:graphicFrame>
      <p:sp>
        <p:nvSpPr>
          <p:cNvPr id="1072" name="Control 86"/>
          <p:cNvSpPr>
            <a:spLocks noChangeArrowheads="1" noChangeShapeType="1"/>
          </p:cNvSpPr>
          <p:nvPr/>
        </p:nvSpPr>
        <p:spPr bwMode="auto">
          <a:xfrm>
            <a:off x="735013" y="11730038"/>
            <a:ext cx="7011987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Ellipse 44"/>
          <p:cNvSpPr>
            <a:spLocks noChangeAspect="1"/>
          </p:cNvSpPr>
          <p:nvPr/>
        </p:nvSpPr>
        <p:spPr>
          <a:xfrm>
            <a:off x="3772905" y="1091533"/>
            <a:ext cx="292470" cy="2924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  <a:flatTx/>
          </a:bodyPr>
          <a:lstStyle/>
          <a:p>
            <a:pPr algn="ctr"/>
            <a:r>
              <a:rPr lang="fr-FR" sz="1400" dirty="0" smtClean="0"/>
              <a:t>10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43" y="1686562"/>
            <a:ext cx="1899337" cy="1918522"/>
          </a:xfrm>
          <a:prstGeom prst="rect">
            <a:avLst/>
          </a:prstGeom>
        </p:spPr>
      </p:pic>
      <p:grpSp>
        <p:nvGrpSpPr>
          <p:cNvPr id="52" name="Group 28"/>
          <p:cNvGrpSpPr>
            <a:grpSpLocks/>
          </p:cNvGrpSpPr>
          <p:nvPr/>
        </p:nvGrpSpPr>
        <p:grpSpPr bwMode="auto">
          <a:xfrm>
            <a:off x="3472218" y="5295658"/>
            <a:ext cx="1188063" cy="277511"/>
            <a:chOff x="112132417" y="109300792"/>
            <a:chExt cx="1262980" cy="301868"/>
          </a:xfrm>
        </p:grpSpPr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112433311" y="109389546"/>
              <a:ext cx="962086" cy="213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Oléagineux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54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320456" cy="264923"/>
              <a:chOff x="111546303" y="109896450"/>
              <a:chExt cx="320456" cy="264923"/>
            </a:xfrm>
          </p:grpSpPr>
          <p:sp>
            <p:nvSpPr>
              <p:cNvPr id="55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6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57" name="Line 33"/>
              <p:cNvSpPr>
                <a:spLocks noChangeShapeType="1"/>
              </p:cNvSpPr>
              <p:nvPr/>
            </p:nvSpPr>
            <p:spPr bwMode="auto">
              <a:xfrm flipV="1">
                <a:off x="111684271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64" name="Group 28"/>
          <p:cNvGrpSpPr>
            <a:grpSpLocks/>
          </p:cNvGrpSpPr>
          <p:nvPr/>
        </p:nvGrpSpPr>
        <p:grpSpPr bwMode="auto">
          <a:xfrm>
            <a:off x="5093490" y="5282685"/>
            <a:ext cx="909541" cy="277511"/>
            <a:chOff x="112132417" y="109300792"/>
            <a:chExt cx="966895" cy="301868"/>
          </a:xfrm>
        </p:grpSpPr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112433312" y="109386660"/>
              <a:ext cx="66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Bovins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66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67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8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69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  <p:grpSp>
        <p:nvGrpSpPr>
          <p:cNvPr id="70" name="Group 28"/>
          <p:cNvGrpSpPr>
            <a:grpSpLocks/>
          </p:cNvGrpSpPr>
          <p:nvPr/>
        </p:nvGrpSpPr>
        <p:grpSpPr bwMode="auto">
          <a:xfrm>
            <a:off x="1763383" y="5298892"/>
            <a:ext cx="1452741" cy="243547"/>
            <a:chOff x="112132417" y="109300792"/>
            <a:chExt cx="1544348" cy="264923"/>
          </a:xfrm>
        </p:grpSpPr>
        <p:sp>
          <p:nvSpPr>
            <p:cNvPr id="71" name="Text Box 29"/>
            <p:cNvSpPr txBox="1">
              <a:spLocks noChangeArrowheads="1"/>
            </p:cNvSpPr>
            <p:nvPr/>
          </p:nvSpPr>
          <p:spPr bwMode="auto">
            <a:xfrm>
              <a:off x="112433312" y="109354916"/>
              <a:ext cx="1243453" cy="20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6716" tIns="16716" rIns="16716" bIns="16716" numCol="1" anchor="t" anchorCtr="0" compatLnSpc="1">
              <a:prstTxWarp prst="textNoShape">
                <a:avLst/>
              </a:prstTxWarp>
            </a:bodyPr>
            <a:lstStyle/>
            <a:p>
              <a:pPr algn="ctr" defTabSz="4179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Légumineuses / Protéagineux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72" name="Group 30"/>
            <p:cNvGrpSpPr>
              <a:grpSpLocks/>
            </p:cNvGrpSpPr>
            <p:nvPr/>
          </p:nvGrpSpPr>
          <p:grpSpPr bwMode="auto">
            <a:xfrm>
              <a:off x="112132417" y="109300792"/>
              <a:ext cx="299772" cy="264923"/>
              <a:chOff x="111546303" y="109896450"/>
              <a:chExt cx="299772" cy="264923"/>
            </a:xfrm>
          </p:grpSpPr>
          <p:sp>
            <p:nvSpPr>
              <p:cNvPr id="73" name="Rectangle 31"/>
              <p:cNvSpPr>
                <a:spLocks noChangeArrowheads="1"/>
              </p:cNvSpPr>
              <p:nvPr/>
            </p:nvSpPr>
            <p:spPr bwMode="auto">
              <a:xfrm>
                <a:off x="111591587" y="110017373"/>
                <a:ext cx="144000" cy="1440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74" name="Line 32"/>
              <p:cNvSpPr>
                <a:spLocks noChangeShapeType="1"/>
              </p:cNvSpPr>
              <p:nvPr/>
            </p:nvSpPr>
            <p:spPr bwMode="auto">
              <a:xfrm>
                <a:off x="111546303" y="109997052"/>
                <a:ext cx="126000" cy="126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75" name="Line 33"/>
              <p:cNvSpPr>
                <a:spLocks noChangeShapeType="1"/>
              </p:cNvSpPr>
              <p:nvPr/>
            </p:nvSpPr>
            <p:spPr bwMode="auto">
              <a:xfrm flipV="1">
                <a:off x="111663587" y="109896450"/>
                <a:ext cx="182488" cy="227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16716" tIns="16716" rIns="16716" bIns="1671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45390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1347</TotalTime>
  <Words>2469</Words>
  <Application>Microsoft Office PowerPoint</Application>
  <PresentationFormat>Format A4 (210 x 297 mm)</PresentationFormat>
  <Paragraphs>950</Paragraphs>
  <Slides>24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Elise Bourcier</dc:creator>
  <cp:lastModifiedBy>compagnon laurence</cp:lastModifiedBy>
  <cp:revision>106</cp:revision>
  <dcterms:created xsi:type="dcterms:W3CDTF">2018-01-11T14:59:40Z</dcterms:created>
  <dcterms:modified xsi:type="dcterms:W3CDTF">2018-06-19T09:26:48Z</dcterms:modified>
</cp:coreProperties>
</file>