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-2586" y="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38116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3201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45723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6075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08937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210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0635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63301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37789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17945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3163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FC5F5-8EBC-4805-A13F-FD30AB7FDFA2}" type="datetimeFigureOut">
              <a:rPr lang="fr-FR" smtClean="0"/>
              <a:pPr/>
              <a:t>08/02/2018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541559-FE50-443B-BF77-E3772EE12B6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2251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2606" y="5924288"/>
            <a:ext cx="6410608" cy="3540220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6246" y="6077231"/>
            <a:ext cx="6265963" cy="506868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42887" y="968959"/>
            <a:ext cx="4158861" cy="593419"/>
          </a:xfrm>
          <a:prstGeom prst="rect">
            <a:avLst/>
          </a:prstGeom>
          <a:solidFill>
            <a:srgbClr val="C9D29C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pic>
        <p:nvPicPr>
          <p:cNvPr id="1029" name="Picture 5" descr="Carte de Lorraine Fond de carte vierge 0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0582" y="987646"/>
            <a:ext cx="556253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918892" y="996203"/>
            <a:ext cx="2643042" cy="5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ctr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GAEC des Terres Froides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Famille ORBION</a:t>
            </a:r>
            <a:endParaRPr lang="fr-FR" altLang="fr-FR" dirty="0">
              <a:latin typeface="Arial" panose="020B0604020202020204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81974" y="6108566"/>
            <a:ext cx="6154506" cy="440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DE LEGUMINEUSES A DESTINATION DE 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L’ALIMENTATION HUMAINE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pic>
        <p:nvPicPr>
          <p:cNvPr id="1033" name="Picture 9" descr="Résultat de recherche d'images pour &quot;ministère de l'agriculture de l'agroalimentaire et de la forêt&quot;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959" y="199120"/>
            <a:ext cx="512425" cy="660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4" name="Picture 10" descr="Résultat de recherche d'images pour &quot;epl 54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7993" y="334612"/>
            <a:ext cx="767933" cy="35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5" name="Picture 11" descr="Résultat de recherche d'images pour &quot;c&amp;dac&quot;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9620" y="398957"/>
            <a:ext cx="1079906" cy="348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6" name="Picture 12" descr="Logo FLORE 5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4728" b="25873"/>
          <a:stretch>
            <a:fillRect/>
          </a:stretch>
        </p:blipFill>
        <p:spPr bwMode="auto">
          <a:xfrm>
            <a:off x="3508312" y="228195"/>
            <a:ext cx="980263" cy="483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7" name="Picture 13" descr="Résultat de recherche d'images pour &quot;service civique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8897" y="326581"/>
            <a:ext cx="640885" cy="36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8" name="Picture 14" descr="Résultat de recherche d'images pour &quot;chambre d'agriculture lorraine logo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20438" y="127461"/>
            <a:ext cx="653588" cy="653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9720" y="1097886"/>
            <a:ext cx="307359" cy="27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" name="Rectangle 16"/>
          <p:cNvSpPr>
            <a:spLocks noChangeArrowheads="1"/>
          </p:cNvSpPr>
          <p:nvPr/>
        </p:nvSpPr>
        <p:spPr bwMode="auto">
          <a:xfrm rot="21465166">
            <a:off x="1417227" y="1799831"/>
            <a:ext cx="1834121" cy="273467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1200"/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1252540" y="1790458"/>
            <a:ext cx="2206687" cy="242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CARTE D’IDENTITE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242887" y="1715440"/>
            <a:ext cx="4158861" cy="2784066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310017" y="2238237"/>
            <a:ext cx="4091731" cy="217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ts val="366"/>
              </a:spcAft>
            </a:pPr>
            <a:r>
              <a:rPr lang="fr-FR" altLang="fr-FR" sz="12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Adresse : </a:t>
            </a: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4, rue de </a:t>
            </a:r>
            <a:r>
              <a:rPr lang="fr-FR" altLang="fr-FR" sz="1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Domrémy</a:t>
            </a: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 55500 </a:t>
            </a:r>
            <a:r>
              <a:rPr lang="fr-FR" altLang="fr-FR" sz="1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Nançois</a:t>
            </a: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-</a:t>
            </a:r>
            <a:r>
              <a:rPr lang="fr-FR" altLang="fr-FR" sz="1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le-Grand</a:t>
            </a: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fr-FR" altLang="fr-FR" sz="1200" b="1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defTabSz="417909" eaLnBrk="0" fontAlgn="base" hangingPunct="0">
              <a:spcBef>
                <a:spcPct val="0"/>
              </a:spcBef>
              <a:spcAft>
                <a:spcPts val="366"/>
              </a:spcAft>
            </a:pPr>
            <a:r>
              <a:rPr lang="fr-FR" altLang="fr-FR" sz="12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Téléphone : </a:t>
            </a: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03.29.78.02.64 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ts val="366"/>
              </a:spcAft>
            </a:pPr>
            <a:r>
              <a:rPr lang="fr-FR" altLang="fr-FR" sz="12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Mail : </a:t>
            </a: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mathieu.orbion@wanadoo.fr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ts val="366"/>
              </a:spcAft>
            </a:pPr>
            <a:r>
              <a:rPr lang="fr-FR" altLang="fr-FR" sz="12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Type d’agriculture exercé : </a:t>
            </a: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Agriculture biologique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ts val="366"/>
              </a:spcAft>
            </a:pPr>
            <a:r>
              <a:rPr lang="fr-FR" altLang="fr-FR" sz="12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Main-d’œuvre permanente en 2018 : </a:t>
            </a: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6</a:t>
            </a:r>
            <a:endParaRPr lang="fr-FR" altLang="fr-FR" sz="1200" b="1" i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defTabSz="417909" eaLnBrk="0" fontAlgn="base" hangingPunct="0">
              <a:spcBef>
                <a:spcPct val="0"/>
              </a:spcBef>
              <a:spcAft>
                <a:spcPts val="366"/>
              </a:spcAft>
            </a:pPr>
            <a:r>
              <a:rPr lang="fr-FR" altLang="fr-FR" sz="12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SAU au 31/12/2016 : </a:t>
            </a: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188 ha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2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Types d’activités de l’exploitation : 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Polyculture / Élevage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Ferme pédagogique</a:t>
            </a:r>
          </a:p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Vente directe sur l’exploitation</a:t>
            </a:r>
            <a:endParaRPr lang="fr-FR" altLang="fr-FR" dirty="0">
              <a:latin typeface="Arial" panose="020B0604020202020204" pitchFamily="34" charset="0"/>
            </a:endParaRPr>
          </a:p>
        </p:txBody>
      </p:sp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242887" y="4694441"/>
            <a:ext cx="6410607" cy="1039826"/>
          </a:xfrm>
          <a:prstGeom prst="rect">
            <a:avLst/>
          </a:prstGeom>
          <a:noFill/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endParaRPr lang="fr-FR" sz="823"/>
          </a:p>
        </p:txBody>
      </p:sp>
      <p:grpSp>
        <p:nvGrpSpPr>
          <p:cNvPr id="15" name="Group 21"/>
          <p:cNvGrpSpPr>
            <a:grpSpLocks/>
          </p:cNvGrpSpPr>
          <p:nvPr/>
        </p:nvGrpSpPr>
        <p:grpSpPr bwMode="auto">
          <a:xfrm>
            <a:off x="2341975" y="5392000"/>
            <a:ext cx="2174051" cy="244279"/>
            <a:chOff x="111516787" y="109782150"/>
            <a:chExt cx="2250210" cy="302879"/>
          </a:xfrm>
        </p:grpSpPr>
        <p:grpSp>
          <p:nvGrpSpPr>
            <p:cNvPr id="16" name="Group 22"/>
            <p:cNvGrpSpPr>
              <a:grpSpLocks/>
            </p:cNvGrpSpPr>
            <p:nvPr/>
          </p:nvGrpSpPr>
          <p:grpSpPr bwMode="auto">
            <a:xfrm>
              <a:off x="111516787" y="109782150"/>
              <a:ext cx="299772" cy="264923"/>
              <a:chOff x="111432003" y="109782150"/>
              <a:chExt cx="299772" cy="264923"/>
            </a:xfrm>
          </p:grpSpPr>
          <p:sp>
            <p:nvSpPr>
              <p:cNvPr id="18" name="Rectangle 23"/>
              <p:cNvSpPr>
                <a:spLocks noChangeArrowheads="1"/>
              </p:cNvSpPr>
              <p:nvPr/>
            </p:nvSpPr>
            <p:spPr bwMode="auto">
              <a:xfrm>
                <a:off x="111477287" y="1099030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19" name="Line 24"/>
              <p:cNvSpPr>
                <a:spLocks noChangeShapeType="1"/>
              </p:cNvSpPr>
              <p:nvPr/>
            </p:nvSpPr>
            <p:spPr bwMode="auto">
              <a:xfrm>
                <a:off x="111432003" y="1098827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20" name="Line 25"/>
              <p:cNvSpPr>
                <a:spLocks noChangeShapeType="1"/>
              </p:cNvSpPr>
              <p:nvPr/>
            </p:nvSpPr>
            <p:spPr bwMode="auto">
              <a:xfrm flipV="1">
                <a:off x="111549287" y="1097821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  <p:sp>
          <p:nvSpPr>
            <p:cNvPr id="17" name="Text Box 26"/>
            <p:cNvSpPr txBox="1">
              <a:spLocks noChangeArrowheads="1"/>
            </p:cNvSpPr>
            <p:nvPr/>
          </p:nvSpPr>
          <p:spPr bwMode="auto">
            <a:xfrm>
              <a:off x="111882253" y="109869029"/>
              <a:ext cx="1884744" cy="2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Légumineuses/Protéagineux</a:t>
              </a:r>
              <a:endParaRPr lang="fr-FR" altLang="fr-FR" dirty="0">
                <a:latin typeface="Arial" panose="020B0604020202020204" pitchFamily="34" charset="0"/>
              </a:endParaRPr>
            </a:p>
          </p:txBody>
        </p:sp>
      </p:grpSp>
      <p:sp>
        <p:nvSpPr>
          <p:cNvPr id="21" name="Text Box 27"/>
          <p:cNvSpPr txBox="1">
            <a:spLocks noChangeArrowheads="1"/>
          </p:cNvSpPr>
          <p:nvPr/>
        </p:nvSpPr>
        <p:spPr bwMode="auto">
          <a:xfrm>
            <a:off x="2135869" y="9577286"/>
            <a:ext cx="2574274" cy="19849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Fiche réalisée par Aude </a:t>
            </a:r>
            <a:r>
              <a:rPr lang="fr-FR" altLang="fr-FR" sz="105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Vallat</a:t>
            </a:r>
            <a:r>
              <a:rPr lang="fr-FR" altLang="fr-FR" sz="1050" dirty="0">
                <a:solidFill>
                  <a:srgbClr val="000000"/>
                </a:solidFill>
                <a:latin typeface="Times New Roman" panose="02020603050405020304" pitchFamily="18" charset="0"/>
              </a:rPr>
              <a:t> en juillet 2017</a:t>
            </a:r>
            <a:endParaRPr lang="fr-FR" altLang="fr-FR" sz="1400" dirty="0">
              <a:latin typeface="Arial" panose="020B0604020202020204" pitchFamily="34" charset="0"/>
            </a:endParaRPr>
          </a:p>
        </p:txBody>
      </p:sp>
      <p:grpSp>
        <p:nvGrpSpPr>
          <p:cNvPr id="22" name="Group 28"/>
          <p:cNvGrpSpPr>
            <a:grpSpLocks/>
          </p:cNvGrpSpPr>
          <p:nvPr/>
        </p:nvGrpSpPr>
        <p:grpSpPr bwMode="auto">
          <a:xfrm>
            <a:off x="580540" y="5364102"/>
            <a:ext cx="909541" cy="277511"/>
            <a:chOff x="112132417" y="109300792"/>
            <a:chExt cx="966895" cy="301868"/>
          </a:xfrm>
        </p:grpSpPr>
        <p:sp>
          <p:nvSpPr>
            <p:cNvPr id="23" name="Text Box 29"/>
            <p:cNvSpPr txBox="1">
              <a:spLocks noChangeArrowheads="1"/>
            </p:cNvSpPr>
            <p:nvPr/>
          </p:nvSpPr>
          <p:spPr bwMode="auto">
            <a:xfrm>
              <a:off x="112433312" y="109386660"/>
              <a:ext cx="666000" cy="2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Céréales</a:t>
              </a:r>
              <a:endParaRPr lang="fr-FR" altLang="fr-FR" sz="1600" dirty="0">
                <a:latin typeface="Arial" panose="020B0604020202020204" pitchFamily="34" charset="0"/>
              </a:endParaRPr>
            </a:p>
          </p:txBody>
        </p:sp>
        <p:grpSp>
          <p:nvGrpSpPr>
            <p:cNvPr id="24" name="Group 30"/>
            <p:cNvGrpSpPr>
              <a:grpSpLocks/>
            </p:cNvGrpSpPr>
            <p:nvPr/>
          </p:nvGrpSpPr>
          <p:grpSpPr bwMode="auto">
            <a:xfrm>
              <a:off x="112132417" y="109300792"/>
              <a:ext cx="299772" cy="264923"/>
              <a:chOff x="111546303" y="109896450"/>
              <a:chExt cx="299772" cy="264923"/>
            </a:xfrm>
          </p:grpSpPr>
          <p:sp>
            <p:nvSpPr>
              <p:cNvPr id="25" name="Rectangle 31"/>
              <p:cNvSpPr>
                <a:spLocks noChangeArrowheads="1"/>
              </p:cNvSpPr>
              <p:nvPr/>
            </p:nvSpPr>
            <p:spPr bwMode="auto">
              <a:xfrm>
                <a:off x="111591587" y="1100173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26" name="Line 32"/>
              <p:cNvSpPr>
                <a:spLocks noChangeShapeType="1"/>
              </p:cNvSpPr>
              <p:nvPr/>
            </p:nvSpPr>
            <p:spPr bwMode="auto">
              <a:xfrm>
                <a:off x="111546303" y="1099970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27" name="Line 33"/>
              <p:cNvSpPr>
                <a:spLocks noChangeShapeType="1"/>
              </p:cNvSpPr>
              <p:nvPr/>
            </p:nvSpPr>
            <p:spPr bwMode="auto">
              <a:xfrm flipV="1">
                <a:off x="111663587" y="1098964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</p:grpSp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5371263" y="5369844"/>
            <a:ext cx="737208" cy="266435"/>
            <a:chOff x="112037158" y="110261187"/>
            <a:chExt cx="932793" cy="283179"/>
          </a:xfrm>
        </p:grpSpPr>
        <p:sp>
          <p:nvSpPr>
            <p:cNvPr id="29" name="Text Box 35"/>
            <p:cNvSpPr txBox="1">
              <a:spLocks noChangeArrowheads="1"/>
            </p:cNvSpPr>
            <p:nvPr/>
          </p:nvSpPr>
          <p:spPr bwMode="auto">
            <a:xfrm>
              <a:off x="112303951" y="110328366"/>
              <a:ext cx="666000" cy="216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16716" tIns="16716" rIns="16716" bIns="16716" numCol="1" anchor="t" anchorCtr="0" compatLnSpc="1">
              <a:prstTxWarp prst="textNoShape">
                <a:avLst/>
              </a:prstTxWarp>
            </a:bodyPr>
            <a:lstStyle/>
            <a:p>
              <a:pPr algn="ctr" defTabSz="417909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fr-FR" altLang="fr-FR" sz="1200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Bovins</a:t>
              </a:r>
              <a:endParaRPr lang="fr-FR" altLang="fr-FR" dirty="0">
                <a:latin typeface="Arial" panose="020B0604020202020204" pitchFamily="34" charset="0"/>
              </a:endParaRPr>
            </a:p>
          </p:txBody>
        </p:sp>
        <p:grpSp>
          <p:nvGrpSpPr>
            <p:cNvPr id="30" name="Group 36"/>
            <p:cNvGrpSpPr>
              <a:grpSpLocks/>
            </p:cNvGrpSpPr>
            <p:nvPr/>
          </p:nvGrpSpPr>
          <p:grpSpPr bwMode="auto">
            <a:xfrm>
              <a:off x="112037158" y="110261187"/>
              <a:ext cx="299772" cy="264923"/>
              <a:chOff x="111777887" y="110010750"/>
              <a:chExt cx="299772" cy="264923"/>
            </a:xfrm>
          </p:grpSpPr>
          <p:sp>
            <p:nvSpPr>
              <p:cNvPr id="31" name="Rectangle 37"/>
              <p:cNvSpPr>
                <a:spLocks noChangeArrowheads="1"/>
              </p:cNvSpPr>
              <p:nvPr/>
            </p:nvSpPr>
            <p:spPr bwMode="auto">
              <a:xfrm>
                <a:off x="111823171" y="110131673"/>
                <a:ext cx="144000" cy="144000"/>
              </a:xfrm>
              <a:prstGeom prst="rect">
                <a:avLst/>
              </a:prstGeom>
              <a:noFill/>
              <a:ln w="9525" algn="in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1024" name="Line 38"/>
              <p:cNvSpPr>
                <a:spLocks noChangeShapeType="1"/>
              </p:cNvSpPr>
              <p:nvPr/>
            </p:nvSpPr>
            <p:spPr bwMode="auto">
              <a:xfrm>
                <a:off x="111777887" y="110111352"/>
                <a:ext cx="126000" cy="126000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  <p:sp>
            <p:nvSpPr>
              <p:cNvPr id="1025" name="Line 39"/>
              <p:cNvSpPr>
                <a:spLocks noChangeShapeType="1"/>
              </p:cNvSpPr>
              <p:nvPr/>
            </p:nvSpPr>
            <p:spPr bwMode="auto">
              <a:xfrm flipV="1">
                <a:off x="111895171" y="110010750"/>
                <a:ext cx="182488" cy="227951"/>
              </a:xfrm>
              <a:prstGeom prst="line">
                <a:avLst/>
              </a:prstGeom>
              <a:noFill/>
              <a:ln w="190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16716" tIns="16716" rIns="16716" bIns="16716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600"/>
              </a:p>
            </p:txBody>
          </p:sp>
        </p:grpSp>
      </p:grpSp>
      <p:sp>
        <p:nvSpPr>
          <p:cNvPr id="1026" name="Rectangle 40"/>
          <p:cNvSpPr>
            <a:spLocks noChangeArrowheads="1"/>
          </p:cNvSpPr>
          <p:nvPr/>
        </p:nvSpPr>
        <p:spPr bwMode="auto">
          <a:xfrm rot="21465166">
            <a:off x="1046249" y="4849683"/>
            <a:ext cx="4924127" cy="372801"/>
          </a:xfrm>
          <a:prstGeom prst="rect">
            <a:avLst/>
          </a:prstGeom>
          <a:solidFill>
            <a:srgbClr val="C2E282"/>
          </a:solidFill>
          <a:ln w="9525" algn="in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defTabSz="417909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823">
              <a:latin typeface="Arial" panose="020B0604020202020204" pitchFamily="34" charset="0"/>
            </a:endParaRPr>
          </a:p>
        </p:txBody>
      </p:sp>
      <p:sp>
        <p:nvSpPr>
          <p:cNvPr id="1027" name="Text Box 41"/>
          <p:cNvSpPr txBox="1">
            <a:spLocks noChangeArrowheads="1"/>
          </p:cNvSpPr>
          <p:nvPr/>
        </p:nvSpPr>
        <p:spPr bwMode="auto">
          <a:xfrm>
            <a:off x="1048141" y="4898714"/>
            <a:ext cx="5006688" cy="252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16716" tIns="16716" rIns="16716" bIns="16716" numCol="1" anchor="t" anchorCtr="0" compatLnSpc="1">
            <a:prstTxWarp prst="textNoShape">
              <a:avLst/>
            </a:prstTxWarp>
          </a:bodyPr>
          <a:lstStyle/>
          <a:p>
            <a:pPr algn="ctr" defTabSz="417909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300" dirty="0">
                <a:solidFill>
                  <a:srgbClr val="000000"/>
                </a:solidFill>
                <a:latin typeface="Times New Roman" panose="02020603050405020304" pitchFamily="18" charset="0"/>
              </a:rPr>
              <a:t>ZOOM SUR LES PRODUCTIONS ANIMALES ET VEGETALES</a:t>
            </a:r>
            <a:endParaRPr lang="fr-FR" altLang="fr-FR" sz="1300" dirty="0">
              <a:latin typeface="Arial" panose="020B0604020202020204" pitchFamily="34" charset="0"/>
            </a:endParaRPr>
          </a:p>
        </p:txBody>
      </p:sp>
      <p:pic>
        <p:nvPicPr>
          <p:cNvPr id="1066" name="Picture 4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7120" b="8592"/>
          <a:stretch>
            <a:fillRect/>
          </a:stretch>
        </p:blipFill>
        <p:spPr bwMode="auto">
          <a:xfrm>
            <a:off x="4458771" y="956435"/>
            <a:ext cx="2204443" cy="214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67" name="Picture 4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58771" y="3268221"/>
            <a:ext cx="2204443" cy="1237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graphicFrame>
        <p:nvGraphicFramePr>
          <p:cNvPr id="1070" name="Tableau 10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26161941"/>
              </p:ext>
            </p:extLst>
          </p:nvPr>
        </p:nvGraphicFramePr>
        <p:xfrm>
          <a:off x="327666" y="6634087"/>
          <a:ext cx="6265963" cy="2782155"/>
        </p:xfrm>
        <a:graphic>
          <a:graphicData uri="http://schemas.openxmlformats.org/drawingml/2006/table">
            <a:tbl>
              <a:tblPr/>
              <a:tblGrid>
                <a:gridCol w="1463471">
                  <a:extLst>
                    <a:ext uri="{9D8B030D-6E8A-4147-A177-3AD203B41FA5}">
                      <a16:colId xmlns:a16="http://schemas.microsoft.com/office/drawing/2014/main" xmlns="" val="4168518601"/>
                    </a:ext>
                  </a:extLst>
                </a:gridCol>
                <a:gridCol w="1352092">
                  <a:extLst>
                    <a:ext uri="{9D8B030D-6E8A-4147-A177-3AD203B41FA5}">
                      <a16:colId xmlns:a16="http://schemas.microsoft.com/office/drawing/2014/main" xmlns="" val="3517848582"/>
                    </a:ext>
                  </a:extLst>
                </a:gridCol>
                <a:gridCol w="1725200">
                  <a:extLst>
                    <a:ext uri="{9D8B030D-6E8A-4147-A177-3AD203B41FA5}">
                      <a16:colId xmlns:a16="http://schemas.microsoft.com/office/drawing/2014/main" xmlns="" val="141694661"/>
                    </a:ext>
                  </a:extLst>
                </a:gridCol>
                <a:gridCol w="1725200">
                  <a:extLst>
                    <a:ext uri="{9D8B030D-6E8A-4147-A177-3AD203B41FA5}">
                      <a16:colId xmlns:a16="http://schemas.microsoft.com/office/drawing/2014/main" xmlns="" val="1704295643"/>
                    </a:ext>
                  </a:extLst>
                </a:gridCol>
              </a:tblGrid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i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Lentille </a:t>
                      </a:r>
                      <a:r>
                        <a:rPr lang="fr-FR" sz="1100" b="1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Anicia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Pois vert </a:t>
                      </a:r>
                      <a:r>
                        <a:rPr lang="fr-FR" sz="1100" b="1" i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Bluemoon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Pois chiche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6387787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Années de culture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Depuis 2001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Depuis 2006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Depuis 2017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03772294"/>
                  </a:ext>
                </a:extLst>
              </a:tr>
              <a:tr h="64182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Fournisseurs 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Graines/Semences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Semences de l’exploitation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Probiolor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Probiolor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Probiolor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5373085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Surfaces dédiées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ha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ha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Moins de 2 ha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00668895"/>
                  </a:ext>
                </a:extLst>
              </a:tr>
              <a:tr h="26181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Quantités récoltées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0 - 2 300 kg/an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15 000 - 40 000 kg/an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2638566"/>
                  </a:ext>
                </a:extLst>
              </a:tr>
              <a:tr h="64182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Valorisation des productions</a:t>
                      </a:r>
                      <a:endParaRPr lang="fr-FR" sz="11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Graine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Farine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Mélange lentilles-blé 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Graine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Farine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Graine</a:t>
                      </a: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Farine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4682275"/>
                  </a:ext>
                </a:extLst>
              </a:tr>
              <a:tr h="45126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Circuits de distribution</a:t>
                      </a:r>
                      <a:endParaRPr lang="fr-FR" sz="11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F1C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Vente directe, marchés, foires, revendeurs (magasins de producteurs, magasins de produits locaux), relais, magasins de proximité, AMAP, restauration collective</a:t>
                      </a:r>
                    </a:p>
                  </a:txBody>
                  <a:tcPr marL="30854" marR="30854" marT="30854" marB="30854" anchor="ctr">
                    <a:lnL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2D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7619312"/>
                  </a:ext>
                </a:extLst>
              </a:tr>
            </a:tbl>
          </a:graphicData>
        </a:graphic>
      </p:graphicFrame>
      <p:sp>
        <p:nvSpPr>
          <p:cNvPr id="1072" name="Control 86"/>
          <p:cNvSpPr>
            <a:spLocks noChangeArrowheads="1" noChangeShapeType="1"/>
          </p:cNvSpPr>
          <p:nvPr/>
        </p:nvSpPr>
        <p:spPr bwMode="auto">
          <a:xfrm>
            <a:off x="735013" y="11730038"/>
            <a:ext cx="7011987" cy="29003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835100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173</Words>
  <Application>Microsoft Office PowerPoint</Application>
  <PresentationFormat>Format A4 (210 x 297 mm)</PresentationFormat>
  <Paragraphs>52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Bourcier</dc:creator>
  <cp:lastModifiedBy>claudine.elbisser01</cp:lastModifiedBy>
  <cp:revision>3</cp:revision>
  <dcterms:created xsi:type="dcterms:W3CDTF">2018-01-11T14:59:40Z</dcterms:created>
  <dcterms:modified xsi:type="dcterms:W3CDTF">2018-02-08T16:09:07Z</dcterms:modified>
</cp:coreProperties>
</file>