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574" y="-3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11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01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72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7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3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4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6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606" y="5924288"/>
            <a:ext cx="6410608" cy="354022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6246" y="6077231"/>
            <a:ext cx="6265963" cy="506868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42887" y="968959"/>
            <a:ext cx="4158861" cy="593419"/>
          </a:xfrm>
          <a:prstGeom prst="rect">
            <a:avLst/>
          </a:prstGeom>
          <a:solidFill>
            <a:srgbClr val="C9D29C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pic>
        <p:nvPicPr>
          <p:cNvPr id="1029" name="Picture 5" descr="Carte de Lorraine Fond de carte vierge 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582" y="987646"/>
            <a:ext cx="556253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52606" y="996203"/>
            <a:ext cx="4149142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Ferme des 3 Provinces </a:t>
            </a:r>
          </a:p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Hervé LAURRIN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1974" y="6108566"/>
            <a:ext cx="6154506" cy="44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DE LEGUMINEUSES A DESTINATION DE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L’ALIMENTATION </a:t>
            </a:r>
            <a:r>
              <a:rPr lang="fr-FR" altLang="fr-FR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HUMAINE EN 2017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33" name="Picture 9" descr="Résultat de recherche d'images pour &quot;ministère de l'agriculture de l'agroalimentaire et de la forêt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59" y="199120"/>
            <a:ext cx="512425" cy="660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10" descr="Résultat de recherche d'images pour &quot;epl 54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93" y="334612"/>
            <a:ext cx="767933" cy="3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 descr="Résultat de recherche d'images pour &quot;c&amp;dac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20" y="398957"/>
            <a:ext cx="1079906" cy="34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6" name="Picture 12" descr="Logo FLORE 5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28" b="25873"/>
          <a:stretch>
            <a:fillRect/>
          </a:stretch>
        </p:blipFill>
        <p:spPr bwMode="auto">
          <a:xfrm>
            <a:off x="3508312" y="228195"/>
            <a:ext cx="980263" cy="48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 descr="Résultat de recherche d'images pour &quot;service civique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897" y="326581"/>
            <a:ext cx="640885" cy="3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8" name="Picture 14" descr="Résultat de recherche d'images pour &quot;chambre d'agriculture lorraine logo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438" y="127461"/>
            <a:ext cx="653588" cy="653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 rot="21465166">
            <a:off x="1438822" y="1877927"/>
            <a:ext cx="1834121" cy="273467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1200"/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332231" y="1893283"/>
            <a:ext cx="2206687" cy="24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CARTE D’IDENTITE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42887" y="1715440"/>
            <a:ext cx="4158861" cy="278406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310017" y="2226786"/>
            <a:ext cx="4091731" cy="217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Adresse :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rue Jondain Tollaincourt</a:t>
            </a:r>
          </a:p>
          <a:p>
            <a:pPr algn="ctr"/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Téléphone</a:t>
            </a: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06.81.72.83.96</a:t>
            </a:r>
            <a:endParaRPr 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 :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lafermedes3provinces@orange.fr</a:t>
            </a: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d’agriculture exercé: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iologique </a:t>
            </a:r>
            <a:endParaRPr 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Main-d’œuvre permanente en 2017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 temps plein</a:t>
            </a:r>
            <a:endParaRPr 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Superficie </a:t>
            </a: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totale de l’exploitation agricole au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31/12/2017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d’activité de l’exploitation : </a:t>
            </a:r>
            <a:endParaRPr lang="fr-FR" sz="11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Polyculture /  Moulin / 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Boulangerie </a:t>
            </a:r>
            <a:r>
              <a: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Biscuiterie</a:t>
            </a:r>
            <a:endParaRPr lang="fr-FR" alt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242887" y="4669041"/>
            <a:ext cx="6410607" cy="103982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grpSp>
        <p:nvGrpSpPr>
          <p:cNvPr id="15" name="Group 21"/>
          <p:cNvGrpSpPr>
            <a:grpSpLocks/>
          </p:cNvGrpSpPr>
          <p:nvPr/>
        </p:nvGrpSpPr>
        <p:grpSpPr bwMode="auto">
          <a:xfrm>
            <a:off x="4299975" y="5340162"/>
            <a:ext cx="2174051" cy="244279"/>
            <a:chOff x="111516787" y="109782150"/>
            <a:chExt cx="2250210" cy="302879"/>
          </a:xfrm>
        </p:grpSpPr>
        <p:grpSp>
          <p:nvGrpSpPr>
            <p:cNvPr id="16" name="Group 22"/>
            <p:cNvGrpSpPr>
              <a:grpSpLocks/>
            </p:cNvGrpSpPr>
            <p:nvPr/>
          </p:nvGrpSpPr>
          <p:grpSpPr bwMode="auto">
            <a:xfrm>
              <a:off x="111516787" y="109782150"/>
              <a:ext cx="299772" cy="264923"/>
              <a:chOff x="111432003" y="109782150"/>
              <a:chExt cx="299772" cy="264923"/>
            </a:xfrm>
          </p:grpSpPr>
          <p:sp>
            <p:nvSpPr>
              <p:cNvPr id="18" name="Rectangle 23"/>
              <p:cNvSpPr>
                <a:spLocks noChangeArrowheads="1"/>
              </p:cNvSpPr>
              <p:nvPr/>
            </p:nvSpPr>
            <p:spPr bwMode="auto">
              <a:xfrm>
                <a:off x="111477287" y="1099030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19" name="Line 24"/>
              <p:cNvSpPr>
                <a:spLocks noChangeShapeType="1"/>
              </p:cNvSpPr>
              <p:nvPr/>
            </p:nvSpPr>
            <p:spPr bwMode="auto">
              <a:xfrm>
                <a:off x="111432003" y="1098827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0" name="Line 25"/>
              <p:cNvSpPr>
                <a:spLocks noChangeShapeType="1"/>
              </p:cNvSpPr>
              <p:nvPr/>
            </p:nvSpPr>
            <p:spPr bwMode="auto">
              <a:xfrm flipV="1">
                <a:off x="111549287" y="1097821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  <p:sp>
          <p:nvSpPr>
            <p:cNvPr id="17" name="Text Box 26"/>
            <p:cNvSpPr txBox="1">
              <a:spLocks noChangeArrowheads="1"/>
            </p:cNvSpPr>
            <p:nvPr/>
          </p:nvSpPr>
          <p:spPr bwMode="auto">
            <a:xfrm>
              <a:off x="111882253" y="109869029"/>
              <a:ext cx="1884744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Légumineuses/Protéagineux</a:t>
              </a:r>
              <a:endParaRPr lang="fr-FR" altLang="fr-FR" dirty="0">
                <a:latin typeface="Arial" panose="020B0604020202020204" pitchFamily="34" charset="0"/>
              </a:endParaRPr>
            </a:p>
          </p:txBody>
        </p:sp>
      </p:grp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135868" y="9577286"/>
            <a:ext cx="3033031" cy="1394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Fiche réalisée </a:t>
            </a:r>
            <a:r>
              <a:rPr lang="fr-FR" altLang="fr-FR" sz="1050">
                <a:solidFill>
                  <a:srgbClr val="000000"/>
                </a:solidFill>
                <a:latin typeface="Times New Roman" panose="02020603050405020304" pitchFamily="18" charset="0"/>
              </a:rPr>
              <a:t>par </a:t>
            </a:r>
            <a:r>
              <a:rPr lang="fr-FR" altLang="fr-FR" sz="105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fr-FR" altLang="fr-FR" sz="1050" smtClean="0">
                <a:solidFill>
                  <a:srgbClr val="000000"/>
                </a:solidFill>
                <a:latin typeface="Times New Roman" panose="02020603050405020304" pitchFamily="18" charset="0"/>
              </a:rPr>
              <a:t>enjamin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Gerondi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en décembre 2017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grpSp>
        <p:nvGrpSpPr>
          <p:cNvPr id="22" name="Group 28"/>
          <p:cNvGrpSpPr>
            <a:grpSpLocks/>
          </p:cNvGrpSpPr>
          <p:nvPr/>
        </p:nvGrpSpPr>
        <p:grpSpPr bwMode="auto">
          <a:xfrm>
            <a:off x="395749" y="5330502"/>
            <a:ext cx="3620004" cy="243634"/>
            <a:chOff x="112132417" y="109300698"/>
            <a:chExt cx="3848274" cy="265017"/>
          </a:xfrm>
        </p:grpSpPr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112433330" y="109386513"/>
              <a:ext cx="3547361" cy="834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Céréales </a:t>
              </a:r>
              <a:r>
                <a:rPr lang="fr-FR" altLang="fr-FR" sz="9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dont blé ancien / épeautre / seigle / sarrasin / avoine</a:t>
              </a:r>
              <a:endParaRPr lang="fr-FR" altLang="fr-FR" sz="900" dirty="0">
                <a:latin typeface="Arial" panose="020B0604020202020204" pitchFamily="34" charset="0"/>
              </a:endParaRPr>
            </a:p>
          </p:txBody>
        </p:sp>
        <p:grpSp>
          <p:nvGrpSpPr>
            <p:cNvPr id="24" name="Group 30"/>
            <p:cNvGrpSpPr>
              <a:grpSpLocks/>
            </p:cNvGrpSpPr>
            <p:nvPr/>
          </p:nvGrpSpPr>
          <p:grpSpPr bwMode="auto">
            <a:xfrm>
              <a:off x="112132417" y="109300698"/>
              <a:ext cx="299798" cy="265017"/>
              <a:chOff x="111546303" y="109896356"/>
              <a:chExt cx="299798" cy="265017"/>
            </a:xfrm>
          </p:grpSpPr>
          <p:sp>
            <p:nvSpPr>
              <p:cNvPr id="25" name="Rectangle 31"/>
              <p:cNvSpPr>
                <a:spLocks noChangeArrowheads="1"/>
              </p:cNvSpPr>
              <p:nvPr/>
            </p:nvSpPr>
            <p:spPr bwMode="auto">
              <a:xfrm>
                <a:off x="111591587" y="1100173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6" name="Line 32"/>
              <p:cNvSpPr>
                <a:spLocks noChangeShapeType="1"/>
              </p:cNvSpPr>
              <p:nvPr/>
            </p:nvSpPr>
            <p:spPr bwMode="auto">
              <a:xfrm>
                <a:off x="111546303" y="1099970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7" name="Line 33"/>
              <p:cNvSpPr>
                <a:spLocks noChangeShapeType="1"/>
              </p:cNvSpPr>
              <p:nvPr/>
            </p:nvSpPr>
            <p:spPr bwMode="auto">
              <a:xfrm flipV="1">
                <a:off x="111663613" y="109896356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sp>
        <p:nvSpPr>
          <p:cNvPr id="1026" name="Rectangle 40"/>
          <p:cNvSpPr>
            <a:spLocks noChangeArrowheads="1"/>
          </p:cNvSpPr>
          <p:nvPr/>
        </p:nvSpPr>
        <p:spPr bwMode="auto">
          <a:xfrm rot="21465166">
            <a:off x="1046249" y="4824283"/>
            <a:ext cx="4924127" cy="372801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defTabSz="417909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823">
              <a:latin typeface="Arial" panose="020B0604020202020204" pitchFamily="34" charset="0"/>
            </a:endParaRPr>
          </a:p>
        </p:txBody>
      </p:sp>
      <p:sp>
        <p:nvSpPr>
          <p:cNvPr id="1027" name="Text Box 41"/>
          <p:cNvSpPr txBox="1">
            <a:spLocks noChangeArrowheads="1"/>
          </p:cNvSpPr>
          <p:nvPr/>
        </p:nvSpPr>
        <p:spPr bwMode="auto">
          <a:xfrm>
            <a:off x="1048141" y="4873314"/>
            <a:ext cx="5006688" cy="2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ANIMALES ET VEGETALES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graphicFrame>
        <p:nvGraphicFramePr>
          <p:cNvPr id="1070" name="Tableau 10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197981"/>
              </p:ext>
            </p:extLst>
          </p:nvPr>
        </p:nvGraphicFramePr>
        <p:xfrm>
          <a:off x="327666" y="6634087"/>
          <a:ext cx="6265963" cy="2782155"/>
        </p:xfrm>
        <a:graphic>
          <a:graphicData uri="http://schemas.openxmlformats.org/drawingml/2006/table">
            <a:tbl>
              <a:tblPr/>
              <a:tblGrid>
                <a:gridCol w="1463471">
                  <a:extLst>
                    <a:ext uri="{9D8B030D-6E8A-4147-A177-3AD203B41FA5}">
                      <a16:colId xmlns:a16="http://schemas.microsoft.com/office/drawing/2014/main" xmlns="" val="4168518601"/>
                    </a:ext>
                  </a:extLst>
                </a:gridCol>
                <a:gridCol w="1352092">
                  <a:extLst>
                    <a:ext uri="{9D8B030D-6E8A-4147-A177-3AD203B41FA5}">
                      <a16:colId xmlns:a16="http://schemas.microsoft.com/office/drawing/2014/main" xmlns="" val="3517848582"/>
                    </a:ext>
                  </a:extLst>
                </a:gridCol>
                <a:gridCol w="1725200">
                  <a:extLst>
                    <a:ext uri="{9D8B030D-6E8A-4147-A177-3AD203B41FA5}">
                      <a16:colId xmlns:a16="http://schemas.microsoft.com/office/drawing/2014/main" xmlns="" val="141694661"/>
                    </a:ext>
                  </a:extLst>
                </a:gridCol>
                <a:gridCol w="1725200">
                  <a:extLst>
                    <a:ext uri="{9D8B030D-6E8A-4147-A177-3AD203B41FA5}">
                      <a16:colId xmlns:a16="http://schemas.microsoft.com/office/drawing/2014/main" xmlns="" val="1704295643"/>
                    </a:ext>
                  </a:extLst>
                </a:gridCol>
              </a:tblGrid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Lentille </a:t>
                      </a:r>
                      <a:r>
                        <a:rPr lang="fr-FR" sz="1100" b="1" i="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verte</a:t>
                      </a:r>
                      <a:endParaRPr lang="fr-FR" sz="1100" b="1" i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Lentille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6387787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Années de culture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Depuis 2001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Depuis 2006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Depuis 2017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3772294"/>
                  </a:ext>
                </a:extLst>
              </a:tr>
              <a:tr h="641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Fournisseurs 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Graines/Semences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Semences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fermières / </a:t>
                      </a:r>
                    </a:p>
                    <a:p>
                      <a:pPr algn="ctr"/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 a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ssociation avec blé (Association graine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 Noé pour les blés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anciens)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537308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Surfaces dédiées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066889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Quantités récoltées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2638566"/>
                  </a:ext>
                </a:extLst>
              </a:tr>
              <a:tr h="641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Valorisation des productions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Graine /</a:t>
                      </a:r>
                      <a:endParaRPr lang="fr-FR" sz="11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Farine /</a:t>
                      </a:r>
                      <a:endParaRPr lang="fr-FR" sz="11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Mélange </a:t>
                      </a: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lentille-blé </a:t>
                      </a:r>
                      <a:endParaRPr lang="fr-FR" sz="11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Graine /</a:t>
                      </a:r>
                      <a:endParaRPr lang="fr-FR" sz="11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Farine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Graine /</a:t>
                      </a:r>
                      <a:endParaRPr lang="fr-FR" sz="11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Farine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4682275"/>
                  </a:ext>
                </a:extLst>
              </a:tr>
              <a:tr h="45126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Circuits de distribution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Vente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directe /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Bio coop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Vittel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Magasins bio Epinal,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Chaumont,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Neufchâteau</a:t>
                      </a:r>
                      <a:r>
                        <a:rPr lang="fr-FR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R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estauration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collective 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lycées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7619312"/>
                  </a:ext>
                </a:extLst>
              </a:tr>
            </a:tbl>
          </a:graphicData>
        </a:graphic>
      </p:graphicFrame>
      <p:sp>
        <p:nvSpPr>
          <p:cNvPr id="1072" name="Control 86"/>
          <p:cNvSpPr>
            <a:spLocks noChangeArrowheads="1" noChangeShapeType="1"/>
          </p:cNvSpPr>
          <p:nvPr/>
        </p:nvSpPr>
        <p:spPr bwMode="auto">
          <a:xfrm>
            <a:off x="735013" y="11730038"/>
            <a:ext cx="7011987" cy="29003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5" name="Image 44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79954" y="1804014"/>
            <a:ext cx="3514182" cy="18768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8" name="Picture 3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388" y="1132802"/>
            <a:ext cx="3635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351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123</Words>
  <Application>Microsoft Office PowerPoint</Application>
  <PresentationFormat>Format A4 (210 x 297 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Bourcier</dc:creator>
  <cp:lastModifiedBy>compagnon laurence</cp:lastModifiedBy>
  <cp:revision>15</cp:revision>
  <cp:lastPrinted>2018-02-13T08:27:57Z</cp:lastPrinted>
  <dcterms:created xsi:type="dcterms:W3CDTF">2018-01-11T14:59:40Z</dcterms:created>
  <dcterms:modified xsi:type="dcterms:W3CDTF">2018-02-26T08:54:32Z</dcterms:modified>
</cp:coreProperties>
</file>