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8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DEB0"/>
    <a:srgbClr val="A8D0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1574" y="-2717"/>
      </p:cViewPr>
      <p:guideLst>
        <p:guide orient="horz" pos="3438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8116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2011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5723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075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937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10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6352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301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789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945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1632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FC5F5-8EBC-4805-A13F-FD30AB7FDFA2}" type="datetimeFigureOut">
              <a:rPr lang="fr-FR" smtClean="0"/>
              <a:t>26/02/2018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41559-FE50-443B-BF77-E3772EE12B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2512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hyperlink" Target="mailto:mathieu.godfroy@inra.fr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0847" y="977684"/>
            <a:ext cx="4298616" cy="593419"/>
          </a:xfrm>
          <a:prstGeom prst="rect">
            <a:avLst/>
          </a:prstGeom>
          <a:solidFill>
            <a:srgbClr val="C9D29C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42887" y="1009565"/>
            <a:ext cx="4245688" cy="541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INRA  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nité Aster</a:t>
            </a:r>
          </a:p>
          <a:p>
            <a:pPr algn="ctr"/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Ferme expérimentale d’Etat)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5199" y="2152166"/>
            <a:ext cx="4298616" cy="2408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Adresse </a:t>
            </a:r>
            <a:r>
              <a:rPr lang="fr-FR" sz="11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chemin du Houillon 88600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Mirecourt</a:t>
            </a:r>
            <a:endParaRPr lang="fr-F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Téléphone :</a:t>
            </a:r>
            <a:r>
              <a:rPr lang="fr-FR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03.29.38.59.11 </a:t>
            </a:r>
            <a:endParaRPr lang="fr-FR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Mail :</a:t>
            </a:r>
            <a:r>
              <a:rPr lang="fr-FR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mathieu.godfroy@inra.fr</a:t>
            </a:r>
            <a:endParaRPr lang="fr-FR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fr-FR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Type </a:t>
            </a:r>
            <a:r>
              <a:rPr lang="fr-FR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d’agriculture </a:t>
            </a:r>
            <a:r>
              <a:rPr lang="fr-FR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exercé : </a:t>
            </a:r>
            <a:endParaRPr lang="fr-FR" sz="1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Agriculture 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Biologique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et système </a:t>
            </a:r>
            <a:r>
              <a:rPr lang="fr-FR" sz="1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agri-alimentaire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autonome</a:t>
            </a:r>
          </a:p>
          <a:p>
            <a:pPr algn="ctr"/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Main-d’œuvre </a:t>
            </a:r>
            <a:r>
              <a:rPr lang="fr-FR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permanente en </a:t>
            </a:r>
            <a:r>
              <a:rPr lang="fr-FR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 :</a:t>
            </a:r>
            <a:endParaRPr lang="fr-FR" sz="1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3,5 Temps pleins 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répartis sur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techniciens recherche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fr-FR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Superficie totale de l’exploitation agricole au 31/12/2016 </a:t>
            </a:r>
            <a:r>
              <a:rPr lang="fr-FR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238 ha</a:t>
            </a:r>
            <a:endParaRPr lang="fr-FR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dont 135 ha en 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prairie permanente,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110 </a:t>
            </a:r>
            <a:r>
              <a:rPr lang="fr-FR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 en rotation </a:t>
            </a:r>
            <a:r>
              <a:rPr lang="fr-FR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culturale.</a:t>
            </a:r>
          </a:p>
          <a:p>
            <a:pPr algn="ctr"/>
            <a:endParaRPr lang="fr-FR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fr-FR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Type </a:t>
            </a:r>
            <a:r>
              <a:rPr lang="fr-FR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d’activité de l’exploitation </a:t>
            </a:r>
            <a:r>
              <a:rPr lang="fr-FR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fr-FR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Expérimentation /  </a:t>
            </a:r>
            <a:r>
              <a:rPr lang="fr-FR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Recherche /  Polyculture / Elevage</a:t>
            </a:r>
            <a:endParaRPr lang="fr-FR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189959" y="1735263"/>
            <a:ext cx="4298616" cy="2793060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08456" y="5923836"/>
            <a:ext cx="6410608" cy="3540220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96018" y="6080363"/>
            <a:ext cx="6265963" cy="506868"/>
          </a:xfrm>
          <a:prstGeom prst="rect">
            <a:avLst/>
          </a:prstGeom>
          <a:solidFill>
            <a:srgbClr val="C2E282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pic>
        <p:nvPicPr>
          <p:cNvPr id="1029" name="Picture 5" descr="Carte de Lorraine Fond de carte vierge 0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878" y="1009325"/>
            <a:ext cx="556253" cy="541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96018" y="6108566"/>
            <a:ext cx="6234322" cy="440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ZOOM SUR LES PRODUCTIONS DE LEGUMINEUSES A DESTINATION DE </a:t>
            </a:r>
          </a:p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L’ALIMENTATION </a:t>
            </a:r>
            <a:r>
              <a:rPr lang="fr-FR" altLang="fr-FR" sz="13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HUMAINE EN 2017</a:t>
            </a:r>
            <a:endParaRPr lang="fr-FR" altLang="fr-FR" sz="1300" dirty="0">
              <a:latin typeface="Arial" panose="020B0604020202020204" pitchFamily="34" charset="0"/>
            </a:endParaRPr>
          </a:p>
        </p:txBody>
      </p:sp>
      <p:pic>
        <p:nvPicPr>
          <p:cNvPr id="1033" name="Picture 9" descr="Résultat de recherche d'images pour &quot;ministère de l'agriculture de l'agroalimentaire et de la forêt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959" y="199120"/>
            <a:ext cx="512425" cy="660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4" name="Picture 10" descr="Résultat de recherche d'images pour &quot;epl 54&quot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993" y="334612"/>
            <a:ext cx="767933" cy="35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5" name="Picture 11" descr="Résultat de recherche d'images pour &quot;c&amp;dac&quot;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9620" y="398957"/>
            <a:ext cx="1079906" cy="348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6" name="Picture 12" descr="Logo FLORE 5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28" b="25873"/>
          <a:stretch>
            <a:fillRect/>
          </a:stretch>
        </p:blipFill>
        <p:spPr bwMode="auto">
          <a:xfrm>
            <a:off x="3508312" y="228195"/>
            <a:ext cx="980263" cy="483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7" name="Picture 13" descr="Résultat de recherche d'images pour &quot;service civique&quot;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8897" y="326581"/>
            <a:ext cx="640885" cy="362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8" name="Picture 14" descr="Résultat de recherche d'images pour &quot;chambre d'agriculture lorraine logo&quot;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438" y="127461"/>
            <a:ext cx="653588" cy="653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" name="Rectangle 16"/>
          <p:cNvSpPr>
            <a:spLocks noChangeArrowheads="1"/>
          </p:cNvSpPr>
          <p:nvPr/>
        </p:nvSpPr>
        <p:spPr bwMode="auto">
          <a:xfrm rot="21465166">
            <a:off x="1382700" y="1835359"/>
            <a:ext cx="1834121" cy="273467"/>
          </a:xfrm>
          <a:prstGeom prst="rect">
            <a:avLst/>
          </a:prstGeom>
          <a:solidFill>
            <a:srgbClr val="C2E282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1200"/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158277" y="1863157"/>
            <a:ext cx="2206687" cy="242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CARTE D’IDENTITE</a:t>
            </a:r>
            <a:endParaRPr lang="fr-FR" altLang="fr-FR" sz="1300" dirty="0">
              <a:latin typeface="Arial" panose="020B0604020202020204" pitchFamily="34" charset="0"/>
            </a:endParaRPr>
          </a:p>
        </p:txBody>
      </p:sp>
      <p:sp>
        <p:nvSpPr>
          <p:cNvPr id="14" name="Rectangle 20"/>
          <p:cNvSpPr>
            <a:spLocks noChangeArrowheads="1"/>
          </p:cNvSpPr>
          <p:nvPr/>
        </p:nvSpPr>
        <p:spPr bwMode="auto">
          <a:xfrm>
            <a:off x="205199" y="4709185"/>
            <a:ext cx="6410607" cy="1039826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2135868" y="9577286"/>
            <a:ext cx="2867931" cy="16204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Fiche réalisée par </a:t>
            </a:r>
            <a:r>
              <a:rPr lang="fr-FR" altLang="fr-FR" sz="105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Benjamin Gerondi janvier </a:t>
            </a:r>
            <a:r>
              <a:rPr lang="fr-FR" altLang="fr-FR" sz="105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2018</a:t>
            </a:r>
            <a:endParaRPr lang="fr-FR" altLang="fr-FR" sz="1400" dirty="0">
              <a:latin typeface="Arial" panose="020B0604020202020204" pitchFamily="34" charset="0"/>
            </a:endParaRPr>
          </a:p>
        </p:txBody>
      </p:sp>
      <p:sp>
        <p:nvSpPr>
          <p:cNvPr id="1026" name="Rectangle 40"/>
          <p:cNvSpPr>
            <a:spLocks noChangeArrowheads="1"/>
          </p:cNvSpPr>
          <p:nvPr/>
        </p:nvSpPr>
        <p:spPr bwMode="auto">
          <a:xfrm rot="21465166">
            <a:off x="1022794" y="4837489"/>
            <a:ext cx="4924127" cy="372801"/>
          </a:xfrm>
          <a:prstGeom prst="rect">
            <a:avLst/>
          </a:prstGeom>
          <a:solidFill>
            <a:srgbClr val="C2E282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defTabSz="417909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823">
              <a:latin typeface="Arial" panose="020B0604020202020204" pitchFamily="34" charset="0"/>
            </a:endParaRPr>
          </a:p>
        </p:txBody>
      </p:sp>
      <p:sp>
        <p:nvSpPr>
          <p:cNvPr id="1027" name="Text Box 41"/>
          <p:cNvSpPr txBox="1">
            <a:spLocks noChangeArrowheads="1"/>
          </p:cNvSpPr>
          <p:nvPr/>
        </p:nvSpPr>
        <p:spPr bwMode="auto">
          <a:xfrm>
            <a:off x="1048141" y="4913954"/>
            <a:ext cx="5006688" cy="252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ZOOM SUR LES PRODUCTIONS ANIMALES ET VEGETALES</a:t>
            </a:r>
            <a:endParaRPr lang="fr-FR" altLang="fr-FR" sz="1300" dirty="0">
              <a:latin typeface="Arial" panose="020B0604020202020204" pitchFamily="34" charset="0"/>
            </a:endParaRPr>
          </a:p>
        </p:txBody>
      </p:sp>
      <p:graphicFrame>
        <p:nvGraphicFramePr>
          <p:cNvPr id="1070" name="Tableau 10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246753"/>
              </p:ext>
            </p:extLst>
          </p:nvPr>
        </p:nvGraphicFramePr>
        <p:xfrm>
          <a:off x="293683" y="6746816"/>
          <a:ext cx="6253543" cy="2543790"/>
        </p:xfrm>
        <a:graphic>
          <a:graphicData uri="http://schemas.openxmlformats.org/drawingml/2006/table">
            <a:tbl>
              <a:tblPr/>
              <a:tblGrid>
                <a:gridCol w="1450123">
                  <a:extLst>
                    <a:ext uri="{9D8B030D-6E8A-4147-A177-3AD203B41FA5}">
                      <a16:colId xmlns:a16="http://schemas.microsoft.com/office/drawing/2014/main" xmlns="" val="4168518601"/>
                    </a:ext>
                  </a:extLst>
                </a:gridCol>
                <a:gridCol w="1586230">
                  <a:extLst>
                    <a:ext uri="{9D8B030D-6E8A-4147-A177-3AD203B41FA5}">
                      <a16:colId xmlns:a16="http://schemas.microsoft.com/office/drawing/2014/main" xmlns="" val="3517848582"/>
                    </a:ext>
                  </a:extLst>
                </a:gridCol>
                <a:gridCol w="1630960"/>
                <a:gridCol w="1586230"/>
              </a:tblGrid>
              <a:tr h="45705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i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fr-FR" sz="110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i="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Lentillon </a:t>
                      </a:r>
                      <a:r>
                        <a:rPr lang="fr-FR" sz="1100" b="1" i="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</a:t>
                      </a:r>
                      <a:r>
                        <a:rPr lang="fr-FR" sz="1100" b="1" i="0" kern="140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fr-FR" sz="1100" b="1" i="0" kern="140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champagne / </a:t>
                      </a:r>
                      <a:r>
                        <a:rPr lang="fr-FR" sz="1100" b="1" i="0" kern="140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seigle</a:t>
                      </a:r>
                      <a:endParaRPr lang="fr-FR" sz="1100" b="1" i="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Lentille</a:t>
                      </a:r>
                      <a:r>
                        <a:rPr lang="fr-FR" sz="11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verte / </a:t>
                      </a:r>
                      <a:r>
                        <a:rPr lang="fr-FR" sz="11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cameline</a:t>
                      </a:r>
                      <a:endParaRPr lang="fr-FR" sz="11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 / Pois</a:t>
                      </a:r>
                      <a:r>
                        <a:rPr lang="fr-FR" sz="1100" b="1" i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chiche</a:t>
                      </a:r>
                      <a:endParaRPr lang="fr-FR" sz="11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66387787"/>
                  </a:ext>
                </a:extLst>
              </a:tr>
              <a:tr h="27135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Années de culture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fr-FR" sz="1100" b="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100" b="1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03772294"/>
                  </a:ext>
                </a:extLst>
              </a:tr>
              <a:tr h="32406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Fournisseurs 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Graines/Semences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Probiolor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95373085"/>
                  </a:ext>
                </a:extLst>
              </a:tr>
              <a:tr h="27747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Surfaces dédiées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 ha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2,5ha</a:t>
                      </a:r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3,79ha</a:t>
                      </a:r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00668895"/>
                  </a:ext>
                </a:extLst>
              </a:tr>
              <a:tr h="29958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Quantités récoltées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 t/ha</a:t>
                      </a:r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fr-FR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t/ha</a:t>
                      </a:r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4,5t/ha</a:t>
                      </a:r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72638566"/>
                  </a:ext>
                </a:extLst>
              </a:tr>
              <a:tr h="44434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Valorisation des productions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Graine</a:t>
                      </a:r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74682275"/>
                  </a:ext>
                </a:extLst>
              </a:tr>
              <a:tr h="36528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Circuits de distribution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FR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Vente </a:t>
                      </a:r>
                      <a:r>
                        <a:rPr lang="fr-FR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à Probiolor</a:t>
                      </a:r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07619312"/>
                  </a:ext>
                </a:extLst>
              </a:tr>
            </a:tbl>
          </a:graphicData>
        </a:graphic>
      </p:graphicFrame>
      <p:sp>
        <p:nvSpPr>
          <p:cNvPr id="1072" name="Control 86"/>
          <p:cNvSpPr>
            <a:spLocks noChangeArrowheads="1" noChangeShapeType="1"/>
          </p:cNvSpPr>
          <p:nvPr/>
        </p:nvSpPr>
        <p:spPr bwMode="auto">
          <a:xfrm>
            <a:off x="735013" y="11730038"/>
            <a:ext cx="7011987" cy="29003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7" name="Picture 30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8443" y="1095249"/>
            <a:ext cx="3651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3" name="Picture 2" descr="Résultat de recherche d'images pour &quot;inra mirecourt&quot;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444" y="1023228"/>
            <a:ext cx="1824429" cy="2146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ésultat de recherche d'images pour &quot;inra mirecourt aster&quot;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984" y="3537759"/>
            <a:ext cx="1531347" cy="627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ZoneTexte 45"/>
          <p:cNvSpPr txBox="1">
            <a:spLocks noChangeArrowheads="1"/>
          </p:cNvSpPr>
          <p:nvPr/>
        </p:nvSpPr>
        <p:spPr bwMode="auto">
          <a:xfrm>
            <a:off x="439240" y="5332313"/>
            <a:ext cx="14398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 </a:t>
            </a:r>
            <a:r>
              <a:rPr lang="fr-FR" altLang="fr-FR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Céréales</a:t>
            </a:r>
            <a:endParaRPr lang="fr-FR" altLang="fr-F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ZoneTexte 45"/>
          <p:cNvSpPr txBox="1">
            <a:spLocks noChangeArrowheads="1"/>
          </p:cNvSpPr>
          <p:nvPr/>
        </p:nvSpPr>
        <p:spPr bwMode="auto">
          <a:xfrm>
            <a:off x="1299388" y="5332313"/>
            <a:ext cx="14398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 </a:t>
            </a:r>
            <a:r>
              <a:rPr lang="fr-FR" altLang="fr-FR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Légumineuses</a:t>
            </a:r>
            <a:endParaRPr lang="fr-FR" altLang="fr-F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ZoneTexte 45"/>
          <p:cNvSpPr txBox="1">
            <a:spLocks noChangeArrowheads="1"/>
          </p:cNvSpPr>
          <p:nvPr/>
        </p:nvSpPr>
        <p:spPr bwMode="auto">
          <a:xfrm>
            <a:off x="2540536" y="5332313"/>
            <a:ext cx="14398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 </a:t>
            </a:r>
            <a:r>
              <a:rPr lang="fr-FR" altLang="fr-FR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Légumes</a:t>
            </a:r>
            <a:endParaRPr lang="fr-FR" altLang="fr-F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ZoneTexte 45"/>
          <p:cNvSpPr txBox="1">
            <a:spLocks noChangeArrowheads="1"/>
          </p:cNvSpPr>
          <p:nvPr/>
        </p:nvSpPr>
        <p:spPr bwMode="auto">
          <a:xfrm>
            <a:off x="3438784" y="5332313"/>
            <a:ext cx="14398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 </a:t>
            </a:r>
            <a:r>
              <a:rPr lang="fr-FR" altLang="fr-FR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Vaches Laitières</a:t>
            </a:r>
            <a:endParaRPr lang="fr-FR" altLang="fr-F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ZoneTexte 45"/>
          <p:cNvSpPr txBox="1">
            <a:spLocks noChangeArrowheads="1"/>
          </p:cNvSpPr>
          <p:nvPr/>
        </p:nvSpPr>
        <p:spPr bwMode="auto">
          <a:xfrm>
            <a:off x="4832332" y="5332313"/>
            <a:ext cx="14398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 </a:t>
            </a:r>
            <a:r>
              <a:rPr lang="fr-FR" altLang="fr-FR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Ovins</a:t>
            </a:r>
            <a:endParaRPr lang="fr-FR" altLang="fr-F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ZoneTexte 45"/>
          <p:cNvSpPr txBox="1">
            <a:spLocks noChangeArrowheads="1"/>
          </p:cNvSpPr>
          <p:nvPr/>
        </p:nvSpPr>
        <p:spPr bwMode="auto">
          <a:xfrm>
            <a:off x="5623901" y="5317073"/>
            <a:ext cx="14398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12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 </a:t>
            </a:r>
            <a:r>
              <a:rPr lang="fr-FR" altLang="fr-FR" sz="1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Porcins</a:t>
            </a:r>
            <a:endParaRPr lang="fr-FR" altLang="fr-F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5100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</TotalTime>
  <Words>170</Words>
  <Application>Microsoft Office PowerPoint</Application>
  <PresentationFormat>Format A4 (210 x 297 mm)</PresentationFormat>
  <Paragraphs>47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Elise Bourcier</dc:creator>
  <cp:lastModifiedBy>compagnon laurence</cp:lastModifiedBy>
  <cp:revision>20</cp:revision>
  <dcterms:created xsi:type="dcterms:W3CDTF">2018-01-11T14:59:40Z</dcterms:created>
  <dcterms:modified xsi:type="dcterms:W3CDTF">2018-02-26T09:12:23Z</dcterms:modified>
</cp:coreProperties>
</file>