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69" r:id="rId5"/>
    <p:sldId id="260" r:id="rId6"/>
    <p:sldId id="270" r:id="rId7"/>
    <p:sldId id="261" r:id="rId8"/>
    <p:sldId id="264" r:id="rId9"/>
    <p:sldId id="271" r:id="rId10"/>
    <p:sldId id="265" r:id="rId11"/>
    <p:sldId id="266" r:id="rId12"/>
    <p:sldId id="267"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312" y="-1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r-L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r-LU"/>
          </a:p>
        </p:txBody>
      </p:sp>
      <p:sp>
        <p:nvSpPr>
          <p:cNvPr id="4" name="Date Placeholder 3"/>
          <p:cNvSpPr>
            <a:spLocks noGrp="1"/>
          </p:cNvSpPr>
          <p:nvPr>
            <p:ph type="dt" sz="half" idx="10"/>
          </p:nvPr>
        </p:nvSpPr>
        <p:spPr/>
        <p:txBody>
          <a:bodyPr/>
          <a:lstStyle/>
          <a:p>
            <a:fld id="{0F3F9FDB-A968-4AAC-BD2F-1734D4CA805B}" type="datetimeFigureOut">
              <a:rPr lang="fr-LU" smtClean="0"/>
              <a:t>09/11/16</a:t>
            </a:fld>
            <a:endParaRPr lang="fr-LU"/>
          </a:p>
        </p:txBody>
      </p:sp>
      <p:sp>
        <p:nvSpPr>
          <p:cNvPr id="5" name="Footer Placeholder 4"/>
          <p:cNvSpPr>
            <a:spLocks noGrp="1"/>
          </p:cNvSpPr>
          <p:nvPr>
            <p:ph type="ftr" sz="quarter" idx="11"/>
          </p:nvPr>
        </p:nvSpPr>
        <p:spPr/>
        <p:txBody>
          <a:bodyPr/>
          <a:lstStyle/>
          <a:p>
            <a:endParaRPr lang="fr-LU"/>
          </a:p>
        </p:txBody>
      </p:sp>
      <p:sp>
        <p:nvSpPr>
          <p:cNvPr id="6" name="Slide Number Placeholder 5"/>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1013498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LU"/>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Date Placeholder 3"/>
          <p:cNvSpPr>
            <a:spLocks noGrp="1"/>
          </p:cNvSpPr>
          <p:nvPr>
            <p:ph type="dt" sz="half" idx="10"/>
          </p:nvPr>
        </p:nvSpPr>
        <p:spPr/>
        <p:txBody>
          <a:bodyPr/>
          <a:lstStyle/>
          <a:p>
            <a:fld id="{0F3F9FDB-A968-4AAC-BD2F-1734D4CA805B}" type="datetimeFigureOut">
              <a:rPr lang="fr-LU" smtClean="0"/>
              <a:t>09/11/16</a:t>
            </a:fld>
            <a:endParaRPr lang="fr-LU"/>
          </a:p>
        </p:txBody>
      </p:sp>
      <p:sp>
        <p:nvSpPr>
          <p:cNvPr id="5" name="Footer Placeholder 4"/>
          <p:cNvSpPr>
            <a:spLocks noGrp="1"/>
          </p:cNvSpPr>
          <p:nvPr>
            <p:ph type="ftr" sz="quarter" idx="11"/>
          </p:nvPr>
        </p:nvSpPr>
        <p:spPr/>
        <p:txBody>
          <a:bodyPr/>
          <a:lstStyle/>
          <a:p>
            <a:endParaRPr lang="fr-LU"/>
          </a:p>
        </p:txBody>
      </p:sp>
      <p:sp>
        <p:nvSpPr>
          <p:cNvPr id="6" name="Slide Number Placeholder 5"/>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701745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r-L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Date Placeholder 3"/>
          <p:cNvSpPr>
            <a:spLocks noGrp="1"/>
          </p:cNvSpPr>
          <p:nvPr>
            <p:ph type="dt" sz="half" idx="10"/>
          </p:nvPr>
        </p:nvSpPr>
        <p:spPr/>
        <p:txBody>
          <a:bodyPr/>
          <a:lstStyle/>
          <a:p>
            <a:fld id="{0F3F9FDB-A968-4AAC-BD2F-1734D4CA805B}" type="datetimeFigureOut">
              <a:rPr lang="fr-LU" smtClean="0"/>
              <a:t>09/11/16</a:t>
            </a:fld>
            <a:endParaRPr lang="fr-LU"/>
          </a:p>
        </p:txBody>
      </p:sp>
      <p:sp>
        <p:nvSpPr>
          <p:cNvPr id="5" name="Footer Placeholder 4"/>
          <p:cNvSpPr>
            <a:spLocks noGrp="1"/>
          </p:cNvSpPr>
          <p:nvPr>
            <p:ph type="ftr" sz="quarter" idx="11"/>
          </p:nvPr>
        </p:nvSpPr>
        <p:spPr/>
        <p:txBody>
          <a:bodyPr/>
          <a:lstStyle/>
          <a:p>
            <a:endParaRPr lang="fr-LU"/>
          </a:p>
        </p:txBody>
      </p:sp>
      <p:sp>
        <p:nvSpPr>
          <p:cNvPr id="6" name="Slide Number Placeholder 5"/>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1354893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LU"/>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Date Placeholder 3"/>
          <p:cNvSpPr>
            <a:spLocks noGrp="1"/>
          </p:cNvSpPr>
          <p:nvPr>
            <p:ph type="dt" sz="half" idx="10"/>
          </p:nvPr>
        </p:nvSpPr>
        <p:spPr/>
        <p:txBody>
          <a:bodyPr/>
          <a:lstStyle/>
          <a:p>
            <a:fld id="{0F3F9FDB-A968-4AAC-BD2F-1734D4CA805B}" type="datetimeFigureOut">
              <a:rPr lang="fr-LU" smtClean="0"/>
              <a:t>09/11/16</a:t>
            </a:fld>
            <a:endParaRPr lang="fr-LU"/>
          </a:p>
        </p:txBody>
      </p:sp>
      <p:sp>
        <p:nvSpPr>
          <p:cNvPr id="5" name="Footer Placeholder 4"/>
          <p:cNvSpPr>
            <a:spLocks noGrp="1"/>
          </p:cNvSpPr>
          <p:nvPr>
            <p:ph type="ftr" sz="quarter" idx="11"/>
          </p:nvPr>
        </p:nvSpPr>
        <p:spPr/>
        <p:txBody>
          <a:bodyPr/>
          <a:lstStyle/>
          <a:p>
            <a:endParaRPr lang="fr-LU"/>
          </a:p>
        </p:txBody>
      </p:sp>
      <p:sp>
        <p:nvSpPr>
          <p:cNvPr id="6" name="Slide Number Placeholder 5"/>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4230891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r-L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3F9FDB-A968-4AAC-BD2F-1734D4CA805B}" type="datetimeFigureOut">
              <a:rPr lang="fr-LU" smtClean="0"/>
              <a:t>09/11/16</a:t>
            </a:fld>
            <a:endParaRPr lang="fr-LU"/>
          </a:p>
        </p:txBody>
      </p:sp>
      <p:sp>
        <p:nvSpPr>
          <p:cNvPr id="5" name="Footer Placeholder 4"/>
          <p:cNvSpPr>
            <a:spLocks noGrp="1"/>
          </p:cNvSpPr>
          <p:nvPr>
            <p:ph type="ftr" sz="quarter" idx="11"/>
          </p:nvPr>
        </p:nvSpPr>
        <p:spPr/>
        <p:txBody>
          <a:bodyPr/>
          <a:lstStyle/>
          <a:p>
            <a:endParaRPr lang="fr-LU"/>
          </a:p>
        </p:txBody>
      </p:sp>
      <p:sp>
        <p:nvSpPr>
          <p:cNvPr id="6" name="Slide Number Placeholder 5"/>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1646340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LU"/>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5" name="Date Placeholder 4"/>
          <p:cNvSpPr>
            <a:spLocks noGrp="1"/>
          </p:cNvSpPr>
          <p:nvPr>
            <p:ph type="dt" sz="half" idx="10"/>
          </p:nvPr>
        </p:nvSpPr>
        <p:spPr/>
        <p:txBody>
          <a:bodyPr/>
          <a:lstStyle/>
          <a:p>
            <a:fld id="{0F3F9FDB-A968-4AAC-BD2F-1734D4CA805B}" type="datetimeFigureOut">
              <a:rPr lang="fr-LU" smtClean="0"/>
              <a:t>09/11/16</a:t>
            </a:fld>
            <a:endParaRPr lang="fr-LU"/>
          </a:p>
        </p:txBody>
      </p:sp>
      <p:sp>
        <p:nvSpPr>
          <p:cNvPr id="6" name="Footer Placeholder 5"/>
          <p:cNvSpPr>
            <a:spLocks noGrp="1"/>
          </p:cNvSpPr>
          <p:nvPr>
            <p:ph type="ftr" sz="quarter" idx="11"/>
          </p:nvPr>
        </p:nvSpPr>
        <p:spPr/>
        <p:txBody>
          <a:bodyPr/>
          <a:lstStyle/>
          <a:p>
            <a:endParaRPr lang="fr-LU"/>
          </a:p>
        </p:txBody>
      </p:sp>
      <p:sp>
        <p:nvSpPr>
          <p:cNvPr id="7" name="Slide Number Placeholder 6"/>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1554637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r-L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7" name="Date Placeholder 6"/>
          <p:cNvSpPr>
            <a:spLocks noGrp="1"/>
          </p:cNvSpPr>
          <p:nvPr>
            <p:ph type="dt" sz="half" idx="10"/>
          </p:nvPr>
        </p:nvSpPr>
        <p:spPr/>
        <p:txBody>
          <a:bodyPr/>
          <a:lstStyle/>
          <a:p>
            <a:fld id="{0F3F9FDB-A968-4AAC-BD2F-1734D4CA805B}" type="datetimeFigureOut">
              <a:rPr lang="fr-LU" smtClean="0"/>
              <a:t>09/11/16</a:t>
            </a:fld>
            <a:endParaRPr lang="fr-LU"/>
          </a:p>
        </p:txBody>
      </p:sp>
      <p:sp>
        <p:nvSpPr>
          <p:cNvPr id="8" name="Footer Placeholder 7"/>
          <p:cNvSpPr>
            <a:spLocks noGrp="1"/>
          </p:cNvSpPr>
          <p:nvPr>
            <p:ph type="ftr" sz="quarter" idx="11"/>
          </p:nvPr>
        </p:nvSpPr>
        <p:spPr/>
        <p:txBody>
          <a:bodyPr/>
          <a:lstStyle/>
          <a:p>
            <a:endParaRPr lang="fr-LU"/>
          </a:p>
        </p:txBody>
      </p:sp>
      <p:sp>
        <p:nvSpPr>
          <p:cNvPr id="9" name="Slide Number Placeholder 8"/>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1723208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LU"/>
          </a:p>
        </p:txBody>
      </p:sp>
      <p:sp>
        <p:nvSpPr>
          <p:cNvPr id="3" name="Date Placeholder 2"/>
          <p:cNvSpPr>
            <a:spLocks noGrp="1"/>
          </p:cNvSpPr>
          <p:nvPr>
            <p:ph type="dt" sz="half" idx="10"/>
          </p:nvPr>
        </p:nvSpPr>
        <p:spPr/>
        <p:txBody>
          <a:bodyPr/>
          <a:lstStyle/>
          <a:p>
            <a:fld id="{0F3F9FDB-A968-4AAC-BD2F-1734D4CA805B}" type="datetimeFigureOut">
              <a:rPr lang="fr-LU" smtClean="0"/>
              <a:t>09/11/16</a:t>
            </a:fld>
            <a:endParaRPr lang="fr-LU"/>
          </a:p>
        </p:txBody>
      </p:sp>
      <p:sp>
        <p:nvSpPr>
          <p:cNvPr id="4" name="Footer Placeholder 3"/>
          <p:cNvSpPr>
            <a:spLocks noGrp="1"/>
          </p:cNvSpPr>
          <p:nvPr>
            <p:ph type="ftr" sz="quarter" idx="11"/>
          </p:nvPr>
        </p:nvSpPr>
        <p:spPr/>
        <p:txBody>
          <a:bodyPr/>
          <a:lstStyle/>
          <a:p>
            <a:endParaRPr lang="fr-LU"/>
          </a:p>
        </p:txBody>
      </p:sp>
      <p:sp>
        <p:nvSpPr>
          <p:cNvPr id="5" name="Slide Number Placeholder 4"/>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3314719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3F9FDB-A968-4AAC-BD2F-1734D4CA805B}" type="datetimeFigureOut">
              <a:rPr lang="fr-LU" smtClean="0"/>
              <a:t>09/11/16</a:t>
            </a:fld>
            <a:endParaRPr lang="fr-LU"/>
          </a:p>
        </p:txBody>
      </p:sp>
      <p:sp>
        <p:nvSpPr>
          <p:cNvPr id="3" name="Footer Placeholder 2"/>
          <p:cNvSpPr>
            <a:spLocks noGrp="1"/>
          </p:cNvSpPr>
          <p:nvPr>
            <p:ph type="ftr" sz="quarter" idx="11"/>
          </p:nvPr>
        </p:nvSpPr>
        <p:spPr/>
        <p:txBody>
          <a:bodyPr/>
          <a:lstStyle/>
          <a:p>
            <a:endParaRPr lang="fr-LU"/>
          </a:p>
        </p:txBody>
      </p:sp>
      <p:sp>
        <p:nvSpPr>
          <p:cNvPr id="4" name="Slide Number Placeholder 3"/>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2052213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L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3F9FDB-A968-4AAC-BD2F-1734D4CA805B}" type="datetimeFigureOut">
              <a:rPr lang="fr-LU" smtClean="0"/>
              <a:t>09/11/16</a:t>
            </a:fld>
            <a:endParaRPr lang="fr-LU"/>
          </a:p>
        </p:txBody>
      </p:sp>
      <p:sp>
        <p:nvSpPr>
          <p:cNvPr id="6" name="Footer Placeholder 5"/>
          <p:cNvSpPr>
            <a:spLocks noGrp="1"/>
          </p:cNvSpPr>
          <p:nvPr>
            <p:ph type="ftr" sz="quarter" idx="11"/>
          </p:nvPr>
        </p:nvSpPr>
        <p:spPr/>
        <p:txBody>
          <a:bodyPr/>
          <a:lstStyle/>
          <a:p>
            <a:endParaRPr lang="fr-LU"/>
          </a:p>
        </p:txBody>
      </p:sp>
      <p:sp>
        <p:nvSpPr>
          <p:cNvPr id="7" name="Slide Number Placeholder 6"/>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986194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L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L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3F9FDB-A968-4AAC-BD2F-1734D4CA805B}" type="datetimeFigureOut">
              <a:rPr lang="fr-LU" smtClean="0"/>
              <a:t>09/11/16</a:t>
            </a:fld>
            <a:endParaRPr lang="fr-LU"/>
          </a:p>
        </p:txBody>
      </p:sp>
      <p:sp>
        <p:nvSpPr>
          <p:cNvPr id="6" name="Footer Placeholder 5"/>
          <p:cNvSpPr>
            <a:spLocks noGrp="1"/>
          </p:cNvSpPr>
          <p:nvPr>
            <p:ph type="ftr" sz="quarter" idx="11"/>
          </p:nvPr>
        </p:nvSpPr>
        <p:spPr/>
        <p:txBody>
          <a:bodyPr/>
          <a:lstStyle/>
          <a:p>
            <a:endParaRPr lang="fr-LU"/>
          </a:p>
        </p:txBody>
      </p:sp>
      <p:sp>
        <p:nvSpPr>
          <p:cNvPr id="7" name="Slide Number Placeholder 6"/>
          <p:cNvSpPr>
            <a:spLocks noGrp="1"/>
          </p:cNvSpPr>
          <p:nvPr>
            <p:ph type="sldNum" sz="quarter" idx="12"/>
          </p:nvPr>
        </p:nvSpPr>
        <p:spPr/>
        <p:txBody>
          <a:bodyPr/>
          <a:lstStyle/>
          <a:p>
            <a:fld id="{D76EB202-F1BD-494C-B40A-9C877856E9F5}" type="slidenum">
              <a:rPr lang="fr-LU" smtClean="0"/>
              <a:t>‹#›</a:t>
            </a:fld>
            <a:endParaRPr lang="fr-LU"/>
          </a:p>
        </p:txBody>
      </p:sp>
    </p:spTree>
    <p:extLst>
      <p:ext uri="{BB962C8B-B14F-4D97-AF65-F5344CB8AC3E}">
        <p14:creationId xmlns:p14="http://schemas.microsoft.com/office/powerpoint/2010/main" val="34533696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r-L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3F9FDB-A968-4AAC-BD2F-1734D4CA805B}" type="datetimeFigureOut">
              <a:rPr lang="fr-LU" smtClean="0"/>
              <a:t>09/11/16</a:t>
            </a:fld>
            <a:endParaRPr lang="fr-L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L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6EB202-F1BD-494C-B40A-9C877856E9F5}" type="slidenum">
              <a:rPr lang="fr-LU" smtClean="0"/>
              <a:t>‹#›</a:t>
            </a:fld>
            <a:endParaRPr lang="fr-LU"/>
          </a:p>
        </p:txBody>
      </p:sp>
    </p:spTree>
    <p:extLst>
      <p:ext uri="{BB962C8B-B14F-4D97-AF65-F5344CB8AC3E}">
        <p14:creationId xmlns:p14="http://schemas.microsoft.com/office/powerpoint/2010/main" val="6569609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33548" y="3226382"/>
            <a:ext cx="9942053" cy="1422500"/>
          </a:xfrm>
          <a:solidFill>
            <a:schemeClr val="accent4">
              <a:lumMod val="20000"/>
              <a:lumOff val="80000"/>
            </a:schemeClr>
          </a:solidFill>
        </p:spPr>
        <p:txBody>
          <a:bodyPr>
            <a:noAutofit/>
          </a:bodyPr>
          <a:lstStyle/>
          <a:p>
            <a:pPr algn="r">
              <a:spcBef>
                <a:spcPts val="600"/>
              </a:spcBef>
            </a:pPr>
            <a:r>
              <a:rPr lang="fr-LU" sz="4400" b="1" dirty="0" smtClean="0"/>
              <a:t>Formation en culture biologique </a:t>
            </a:r>
          </a:p>
          <a:p>
            <a:pPr algn="r">
              <a:spcBef>
                <a:spcPts val="600"/>
              </a:spcBef>
              <a:spcAft>
                <a:spcPts val="600"/>
              </a:spcAft>
            </a:pPr>
            <a:r>
              <a:rPr lang="fr-LU" sz="4400" b="1" dirty="0" smtClean="0"/>
              <a:t>pour la promotion de la production locale </a:t>
            </a:r>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422030" y="454147"/>
            <a:ext cx="5739179" cy="2162052"/>
          </a:xfrm>
          <a:prstGeom prst="rect">
            <a:avLst/>
          </a:prstGeom>
          <a:noFill/>
          <a:ln>
            <a:noFill/>
          </a:ln>
        </p:spPr>
      </p:pic>
      <p:sp>
        <p:nvSpPr>
          <p:cNvPr id="5" name="Title 1"/>
          <p:cNvSpPr>
            <a:spLocks noGrp="1"/>
          </p:cNvSpPr>
          <p:nvPr>
            <p:ph type="ctrTitle"/>
          </p:nvPr>
        </p:nvSpPr>
        <p:spPr>
          <a:xfrm>
            <a:off x="6002400" y="5750170"/>
            <a:ext cx="5386569" cy="580292"/>
          </a:xfrm>
          <a:solidFill>
            <a:schemeClr val="accent4">
              <a:lumMod val="20000"/>
              <a:lumOff val="80000"/>
            </a:schemeClr>
          </a:solidFill>
        </p:spPr>
        <p:txBody>
          <a:bodyPr>
            <a:normAutofit fontScale="90000"/>
          </a:bodyPr>
          <a:lstStyle/>
          <a:p>
            <a:r>
              <a:rPr lang="fr-LU" sz="2800" b="1" dirty="0" smtClean="0"/>
              <a:t>LTA Ettelbruck, Luxembourg 2016</a:t>
            </a:r>
            <a:endParaRPr lang="fr-LU" sz="2800" b="1" dirty="0"/>
          </a:p>
        </p:txBody>
      </p:sp>
    </p:spTree>
    <p:extLst>
      <p:ext uri="{BB962C8B-B14F-4D97-AF65-F5344CB8AC3E}">
        <p14:creationId xmlns:p14="http://schemas.microsoft.com/office/powerpoint/2010/main" val="16872275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3642633" cy="865798"/>
          </a:xfrm>
          <a:solidFill>
            <a:schemeClr val="accent4">
              <a:lumMod val="20000"/>
              <a:lumOff val="80000"/>
            </a:schemeClr>
          </a:solidFill>
        </p:spPr>
        <p:txBody>
          <a:bodyPr>
            <a:normAutofit fontScale="90000"/>
          </a:bodyPr>
          <a:lstStyle/>
          <a:p>
            <a:pPr algn="ctr"/>
            <a:r>
              <a:rPr lang="fr-LU" b="1" dirty="0"/>
              <a:t>C</a:t>
            </a:r>
            <a:r>
              <a:rPr lang="fr-LU" b="1" dirty="0" smtClean="0"/>
              <a:t>oordination</a:t>
            </a:r>
            <a:endParaRPr lang="fr-LU" b="1" dirty="0"/>
          </a:p>
        </p:txBody>
      </p:sp>
      <p:sp>
        <p:nvSpPr>
          <p:cNvPr id="3" name="Content Placeholder 2"/>
          <p:cNvSpPr>
            <a:spLocks noGrp="1"/>
          </p:cNvSpPr>
          <p:nvPr>
            <p:ph idx="1"/>
          </p:nvPr>
        </p:nvSpPr>
        <p:spPr>
          <a:xfrm>
            <a:off x="838200" y="1618640"/>
            <a:ext cx="10515600" cy="5195826"/>
          </a:xfrm>
        </p:spPr>
        <p:txBody>
          <a:bodyPr>
            <a:normAutofit fontScale="77500" lnSpcReduction="20000"/>
          </a:bodyPr>
          <a:lstStyle/>
          <a:p>
            <a:pPr marL="0" indent="0">
              <a:lnSpc>
                <a:spcPct val="150000"/>
              </a:lnSpc>
              <a:buNone/>
            </a:pPr>
            <a:r>
              <a:rPr lang="fr-FR" dirty="0" smtClean="0"/>
              <a:t>La coordination du nombre croissant de projets en maraîchage biologique est réalisée par différents organismes en parallèle :</a:t>
            </a:r>
          </a:p>
          <a:p>
            <a:pPr>
              <a:lnSpc>
                <a:spcPct val="150000"/>
              </a:lnSpc>
            </a:pPr>
            <a:r>
              <a:rPr lang="fr-FR" dirty="0" smtClean="0"/>
              <a:t>LTA : plateforme d’information dans le domaine du maraîchage et du jardinage communautaire</a:t>
            </a:r>
          </a:p>
          <a:p>
            <a:pPr>
              <a:lnSpc>
                <a:spcPct val="150000"/>
              </a:lnSpc>
            </a:pPr>
            <a:r>
              <a:rPr lang="fr-FR" dirty="0" smtClean="0"/>
              <a:t>Groupe d’action maraîchage : ASTA, Co Concept, LTA, IBLA : promotion de la production maraîchère, en particulier en ce qui concerne les agriculteurs, qui souhaitent reconvertir ou élargir leur </a:t>
            </a:r>
            <a:r>
              <a:rPr lang="fr-FR" dirty="0" smtClean="0"/>
              <a:t>production. </a:t>
            </a:r>
            <a:endParaRPr lang="fr-FR" dirty="0" smtClean="0"/>
          </a:p>
          <a:p>
            <a:pPr>
              <a:lnSpc>
                <a:spcPct val="150000"/>
              </a:lnSpc>
            </a:pPr>
            <a:r>
              <a:rPr lang="fr-FR" dirty="0" smtClean="0"/>
              <a:t>CELL (le mouvement de la transition) : les jardins communautaires, les projets citoyens dans le cadre de la TAC (</a:t>
            </a:r>
            <a:r>
              <a:rPr lang="fr-FR" i="1" dirty="0" smtClean="0"/>
              <a:t>transition alimentaire citoyenne</a:t>
            </a:r>
            <a:r>
              <a:rPr lang="fr-FR" dirty="0" smtClean="0"/>
              <a:t>)</a:t>
            </a:r>
          </a:p>
          <a:p>
            <a:pPr>
              <a:lnSpc>
                <a:spcPct val="150000"/>
              </a:lnSpc>
            </a:pPr>
            <a:r>
              <a:rPr lang="fr-FR" dirty="0" err="1" smtClean="0"/>
              <a:t>Oekozenter</a:t>
            </a:r>
            <a:r>
              <a:rPr lang="fr-FR" dirty="0" smtClean="0"/>
              <a:t> : Objectif de promouvoir l’agriculture solidaire depuis 2016</a:t>
            </a:r>
            <a:endParaRPr lang="fr-FR" dirty="0"/>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950570" y="365126"/>
            <a:ext cx="2549768" cy="962940"/>
          </a:xfrm>
          <a:prstGeom prst="rect">
            <a:avLst/>
          </a:prstGeom>
          <a:noFill/>
          <a:ln>
            <a:noFill/>
          </a:ln>
        </p:spPr>
      </p:pic>
    </p:spTree>
    <p:extLst>
      <p:ext uri="{BB962C8B-B14F-4D97-AF65-F5344CB8AC3E}">
        <p14:creationId xmlns:p14="http://schemas.microsoft.com/office/powerpoint/2010/main" val="302382794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4337521" cy="865798"/>
          </a:xfrm>
          <a:solidFill>
            <a:schemeClr val="accent4">
              <a:lumMod val="20000"/>
              <a:lumOff val="80000"/>
            </a:schemeClr>
          </a:solidFill>
        </p:spPr>
        <p:txBody>
          <a:bodyPr>
            <a:normAutofit fontScale="90000"/>
          </a:bodyPr>
          <a:lstStyle/>
          <a:p>
            <a:pPr algn="ctr"/>
            <a:r>
              <a:rPr lang="fr-LU" b="1" dirty="0" smtClean="0"/>
              <a:t>Soutien financier</a:t>
            </a:r>
            <a:endParaRPr lang="fr-LU" b="1" dirty="0"/>
          </a:p>
        </p:txBody>
      </p:sp>
      <p:sp>
        <p:nvSpPr>
          <p:cNvPr id="3" name="Content Placeholder 2"/>
          <p:cNvSpPr>
            <a:spLocks noGrp="1"/>
          </p:cNvSpPr>
          <p:nvPr>
            <p:ph idx="1"/>
          </p:nvPr>
        </p:nvSpPr>
        <p:spPr>
          <a:xfrm>
            <a:off x="773723" y="1328066"/>
            <a:ext cx="10515600" cy="5064368"/>
          </a:xfrm>
        </p:spPr>
        <p:txBody>
          <a:bodyPr>
            <a:normAutofit fontScale="77500" lnSpcReduction="20000"/>
          </a:bodyPr>
          <a:lstStyle/>
          <a:p>
            <a:pPr>
              <a:lnSpc>
                <a:spcPct val="150000"/>
              </a:lnSpc>
            </a:pPr>
            <a:r>
              <a:rPr lang="fr-FR" dirty="0" smtClean="0"/>
              <a:t>Le ministère d’agriculture soutient l’agriculture biologique dans le cadre de son plan d’action. Entre autre, l’IBLA (l’Institut d’agriculture biologique) est soutenu ainsi.</a:t>
            </a:r>
          </a:p>
          <a:p>
            <a:pPr>
              <a:lnSpc>
                <a:spcPct val="150000"/>
              </a:lnSpc>
            </a:pPr>
            <a:r>
              <a:rPr lang="fr-FR" dirty="0"/>
              <a:t>Le ministère d’agriculture soutient </a:t>
            </a:r>
            <a:r>
              <a:rPr lang="fr-FR" dirty="0" smtClean="0"/>
              <a:t>aussi le groupe d’action maraîchage à travers la participation des membres de l’ASTA et le soutien financier de la société de conseil en marketing Co Concept.</a:t>
            </a:r>
          </a:p>
          <a:p>
            <a:pPr>
              <a:lnSpc>
                <a:spcPct val="150000"/>
              </a:lnSpc>
            </a:pPr>
            <a:r>
              <a:rPr lang="fr-FR" dirty="0" smtClean="0"/>
              <a:t>Le ministère du développement durable soutient les initiatives du LTA et du CELL pour la réalisation des projets de maraîchage et du jardinage communautaire à travers des conventions. </a:t>
            </a:r>
          </a:p>
          <a:p>
            <a:pPr>
              <a:lnSpc>
                <a:spcPct val="150000"/>
              </a:lnSpc>
            </a:pPr>
            <a:r>
              <a:rPr lang="fr-FR" dirty="0" smtClean="0"/>
              <a:t>Le ministère du travail soutient des projets dans le cadre d’une économie locale, solidaire et durable. </a:t>
            </a:r>
            <a:endParaRPr lang="fr-FR" dirty="0"/>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950570" y="365126"/>
            <a:ext cx="2549768" cy="962940"/>
          </a:xfrm>
          <a:prstGeom prst="rect">
            <a:avLst/>
          </a:prstGeom>
          <a:noFill/>
          <a:ln>
            <a:noFill/>
          </a:ln>
        </p:spPr>
      </p:pic>
    </p:spTree>
    <p:extLst>
      <p:ext uri="{BB962C8B-B14F-4D97-AF65-F5344CB8AC3E}">
        <p14:creationId xmlns:p14="http://schemas.microsoft.com/office/powerpoint/2010/main" val="270513645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365126"/>
            <a:ext cx="3438958" cy="865798"/>
          </a:xfrm>
          <a:solidFill>
            <a:schemeClr val="accent4">
              <a:lumMod val="20000"/>
              <a:lumOff val="80000"/>
            </a:schemeClr>
          </a:solidFill>
        </p:spPr>
        <p:txBody>
          <a:bodyPr>
            <a:normAutofit fontScale="90000"/>
          </a:bodyPr>
          <a:lstStyle/>
          <a:p>
            <a:pPr algn="ctr"/>
            <a:r>
              <a:rPr lang="fr-LU" b="1" dirty="0" smtClean="0"/>
              <a:t>Perspectives</a:t>
            </a:r>
            <a:endParaRPr lang="fr-LU" b="1" dirty="0"/>
          </a:p>
        </p:txBody>
      </p:sp>
      <p:sp>
        <p:nvSpPr>
          <p:cNvPr id="3" name="Content Placeholder 2"/>
          <p:cNvSpPr>
            <a:spLocks noGrp="1"/>
          </p:cNvSpPr>
          <p:nvPr>
            <p:ph idx="1"/>
          </p:nvPr>
        </p:nvSpPr>
        <p:spPr>
          <a:xfrm>
            <a:off x="773723" y="1328066"/>
            <a:ext cx="10515600" cy="5064368"/>
          </a:xfrm>
        </p:spPr>
        <p:txBody>
          <a:bodyPr>
            <a:normAutofit fontScale="85000" lnSpcReduction="20000"/>
          </a:bodyPr>
          <a:lstStyle/>
          <a:p>
            <a:pPr>
              <a:lnSpc>
                <a:spcPct val="150000"/>
              </a:lnSpc>
            </a:pPr>
            <a:r>
              <a:rPr lang="fr-FR" dirty="0" smtClean="0"/>
              <a:t>La demande croissante en produits bio locaux et une tendance naissante dans la société d’orienter ses habitudes alimentaires vers des modes plus durables crée un climat favorable pour relancer le maraîchage au Luxembourg. </a:t>
            </a:r>
          </a:p>
          <a:p>
            <a:pPr>
              <a:lnSpc>
                <a:spcPct val="150000"/>
              </a:lnSpc>
            </a:pPr>
            <a:r>
              <a:rPr lang="fr-FR" dirty="0" smtClean="0"/>
              <a:t>Les obstacles à surmonter comme la marchandise importée bon-marché et le niveau salarial élevé doivent être affrontés avec des concepts innovateurs. </a:t>
            </a:r>
          </a:p>
          <a:p>
            <a:pPr>
              <a:lnSpc>
                <a:spcPct val="150000"/>
              </a:lnSpc>
            </a:pPr>
            <a:r>
              <a:rPr lang="fr-FR" dirty="0" smtClean="0"/>
              <a:t>Une coopération transfrontalière dans les domaines formation, production, distribution </a:t>
            </a:r>
            <a:r>
              <a:rPr lang="fr-FR" smtClean="0"/>
              <a:t>et recherche dans </a:t>
            </a:r>
            <a:r>
              <a:rPr lang="fr-FR" dirty="0" smtClean="0"/>
              <a:t>la Grande Région est à promouvoir. </a:t>
            </a:r>
          </a:p>
          <a:p>
            <a:pPr>
              <a:lnSpc>
                <a:spcPct val="150000"/>
              </a:lnSpc>
            </a:pPr>
            <a:r>
              <a:rPr lang="fr-FR" dirty="0" smtClean="0"/>
              <a:t>Le domaine de la formation professionnelle est d’une grande importance; ce ne sont pas les consommateurs qui manquent, mais les producteurs. </a:t>
            </a:r>
          </a:p>
          <a:p>
            <a:pPr>
              <a:lnSpc>
                <a:spcPct val="150000"/>
              </a:lnSpc>
            </a:pPr>
            <a:endParaRPr lang="de-DE" dirty="0"/>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950570" y="365126"/>
            <a:ext cx="2549768" cy="962940"/>
          </a:xfrm>
          <a:prstGeom prst="rect">
            <a:avLst/>
          </a:prstGeom>
          <a:noFill/>
          <a:ln>
            <a:noFill/>
          </a:ln>
        </p:spPr>
      </p:pic>
    </p:spTree>
    <p:extLst>
      <p:ext uri="{BB962C8B-B14F-4D97-AF65-F5344CB8AC3E}">
        <p14:creationId xmlns:p14="http://schemas.microsoft.com/office/powerpoint/2010/main" val="123734629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6"/>
            <a:ext cx="4469312" cy="865797"/>
          </a:xfrm>
          <a:solidFill>
            <a:schemeClr val="accent4">
              <a:lumMod val="20000"/>
              <a:lumOff val="80000"/>
            </a:schemeClr>
          </a:solidFill>
        </p:spPr>
        <p:txBody>
          <a:bodyPr>
            <a:normAutofit/>
          </a:bodyPr>
          <a:lstStyle/>
          <a:p>
            <a:pPr algn="ctr"/>
            <a:r>
              <a:rPr lang="fr-LU" b="1" dirty="0" smtClean="0"/>
              <a:t>Vue d’ensemble</a:t>
            </a:r>
            <a:endParaRPr lang="fr-LU" b="1" dirty="0"/>
          </a:p>
        </p:txBody>
      </p:sp>
      <p:sp>
        <p:nvSpPr>
          <p:cNvPr id="3" name="Content Placeholder 2"/>
          <p:cNvSpPr>
            <a:spLocks noGrp="1"/>
          </p:cNvSpPr>
          <p:nvPr>
            <p:ph idx="1"/>
          </p:nvPr>
        </p:nvSpPr>
        <p:spPr>
          <a:xfrm>
            <a:off x="852854" y="1477107"/>
            <a:ext cx="10515600" cy="4946040"/>
          </a:xfrm>
        </p:spPr>
        <p:txBody>
          <a:bodyPr>
            <a:normAutofit fontScale="85000" lnSpcReduction="10000"/>
          </a:bodyPr>
          <a:lstStyle/>
          <a:p>
            <a:pPr marL="0" indent="0">
              <a:lnSpc>
                <a:spcPct val="150000"/>
              </a:lnSpc>
              <a:buNone/>
            </a:pPr>
            <a:r>
              <a:rPr lang="fr-FR" dirty="0" smtClean="0"/>
              <a:t>Au LTA sont proposées les formations suivantes :</a:t>
            </a:r>
          </a:p>
          <a:p>
            <a:pPr lvl="0">
              <a:lnSpc>
                <a:spcPct val="150000"/>
              </a:lnSpc>
            </a:pPr>
            <a:r>
              <a:rPr lang="fr-FR" dirty="0" smtClean="0"/>
              <a:t>Forêt et Environnement (EN)</a:t>
            </a:r>
          </a:p>
          <a:p>
            <a:pPr lvl="0">
              <a:lnSpc>
                <a:spcPct val="150000"/>
              </a:lnSpc>
            </a:pPr>
            <a:r>
              <a:rPr lang="fr-FR" dirty="0" smtClean="0"/>
              <a:t>Horticulture (Horticulteur paysagiste, pépiniériste, floriculteur, fleuriste, maraîcher (HR)</a:t>
            </a:r>
          </a:p>
          <a:p>
            <a:pPr lvl="0">
              <a:lnSpc>
                <a:spcPct val="150000"/>
              </a:lnSpc>
            </a:pPr>
            <a:r>
              <a:rPr lang="fr-FR" dirty="0" smtClean="0"/>
              <a:t>Mécatronicien machines agricoles, de chantier et utilitaires (MR, MT, MU)</a:t>
            </a:r>
          </a:p>
          <a:p>
            <a:pPr lvl="0">
              <a:lnSpc>
                <a:spcPct val="150000"/>
              </a:lnSpc>
            </a:pPr>
            <a:r>
              <a:rPr lang="fr-FR" dirty="0" smtClean="0"/>
              <a:t>Agriculture (AG)</a:t>
            </a:r>
          </a:p>
          <a:p>
            <a:pPr marL="0" indent="0">
              <a:lnSpc>
                <a:spcPct val="150000"/>
              </a:lnSpc>
              <a:buNone/>
            </a:pPr>
            <a:r>
              <a:rPr lang="fr-FR" dirty="0" smtClean="0"/>
              <a:t>Des </a:t>
            </a:r>
            <a:r>
              <a:rPr lang="fr-FR" dirty="0" smtClean="0"/>
              <a:t>thématiques </a:t>
            </a:r>
            <a:r>
              <a:rPr lang="fr-FR" dirty="0" err="1" smtClean="0"/>
              <a:t>agro-écologiques</a:t>
            </a:r>
            <a:r>
              <a:rPr lang="fr-FR" dirty="0" smtClean="0"/>
              <a:t> sont abordés principalement dans le maraîchage, mais aussi en agriculture et dans la formation de technicien horticole.</a:t>
            </a:r>
            <a:endParaRPr lang="fr-FR" dirty="0"/>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792307" y="365126"/>
            <a:ext cx="2831122" cy="1349801"/>
          </a:xfrm>
          <a:prstGeom prst="rect">
            <a:avLst/>
          </a:prstGeom>
          <a:noFill/>
          <a:ln>
            <a:noFill/>
          </a:ln>
        </p:spPr>
      </p:pic>
    </p:spTree>
    <p:extLst>
      <p:ext uri="{BB962C8B-B14F-4D97-AF65-F5344CB8AC3E}">
        <p14:creationId xmlns:p14="http://schemas.microsoft.com/office/powerpoint/2010/main" val="273551537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8" y="365126"/>
            <a:ext cx="5080335" cy="1132581"/>
          </a:xfrm>
          <a:solidFill>
            <a:schemeClr val="accent4">
              <a:lumMod val="20000"/>
              <a:lumOff val="80000"/>
            </a:schemeClr>
          </a:solidFill>
        </p:spPr>
        <p:txBody>
          <a:bodyPr>
            <a:normAutofit fontScale="90000"/>
          </a:bodyPr>
          <a:lstStyle/>
          <a:p>
            <a:pPr algn="ctr"/>
            <a:r>
              <a:rPr lang="fr-LU" b="1" dirty="0" smtClean="0"/>
              <a:t>Les diplômes </a:t>
            </a:r>
            <a:br>
              <a:rPr lang="fr-LU" b="1" dirty="0" smtClean="0"/>
            </a:br>
            <a:r>
              <a:rPr lang="fr-LU" sz="2700" b="1" dirty="0" smtClean="0"/>
              <a:t>en relation avec le maraîchage</a:t>
            </a:r>
            <a:endParaRPr lang="fr-LU" sz="2700" b="1" dirty="0"/>
          </a:p>
        </p:txBody>
      </p:sp>
      <p:sp>
        <p:nvSpPr>
          <p:cNvPr id="3" name="Content Placeholder 2"/>
          <p:cNvSpPr>
            <a:spLocks noGrp="1"/>
          </p:cNvSpPr>
          <p:nvPr>
            <p:ph idx="1"/>
          </p:nvPr>
        </p:nvSpPr>
        <p:spPr>
          <a:xfrm>
            <a:off x="864834" y="1911960"/>
            <a:ext cx="10515600" cy="4946040"/>
          </a:xfrm>
        </p:spPr>
        <p:txBody>
          <a:bodyPr>
            <a:normAutofit lnSpcReduction="10000"/>
          </a:bodyPr>
          <a:lstStyle/>
          <a:p>
            <a:pPr lvl="0">
              <a:lnSpc>
                <a:spcPct val="150000"/>
              </a:lnSpc>
            </a:pPr>
            <a:r>
              <a:rPr lang="fr-FR" dirty="0" smtClean="0"/>
              <a:t>DAP-HM Diplôme d’aptitude professionnelle en maraîchage</a:t>
            </a:r>
          </a:p>
          <a:p>
            <a:pPr lvl="0">
              <a:lnSpc>
                <a:spcPct val="150000"/>
              </a:lnSpc>
            </a:pPr>
            <a:r>
              <a:rPr lang="fr-FR" dirty="0" smtClean="0"/>
              <a:t>DT-HR Diplôme de technicien en horticulture</a:t>
            </a:r>
          </a:p>
          <a:p>
            <a:pPr lvl="0">
              <a:lnSpc>
                <a:spcPct val="150000"/>
              </a:lnSpc>
            </a:pPr>
            <a:r>
              <a:rPr lang="fr-FR" dirty="0" smtClean="0"/>
              <a:t>DT-</a:t>
            </a:r>
            <a:r>
              <a:rPr lang="fr-FR" dirty="0"/>
              <a:t>EM Diplôme de technicien </a:t>
            </a:r>
            <a:r>
              <a:rPr lang="fr-FR" dirty="0" smtClean="0"/>
              <a:t>entrepreneur maraîcher</a:t>
            </a:r>
          </a:p>
          <a:p>
            <a:pPr lvl="0">
              <a:lnSpc>
                <a:spcPct val="150000"/>
              </a:lnSpc>
            </a:pPr>
            <a:r>
              <a:rPr lang="fr-FR" dirty="0" smtClean="0"/>
              <a:t>CCP-AH Certificat de capacité professionnelle assistant horticulture en production</a:t>
            </a:r>
          </a:p>
          <a:p>
            <a:pPr lvl="0">
              <a:lnSpc>
                <a:spcPct val="150000"/>
              </a:lnSpc>
            </a:pPr>
            <a:r>
              <a:rPr lang="fr-FR" dirty="0" smtClean="0"/>
              <a:t>Les cours de maîtrise en maraîchage sont organisés par la chambre des métiers.</a:t>
            </a:r>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792307" y="365126"/>
            <a:ext cx="2831122" cy="1349801"/>
          </a:xfrm>
          <a:prstGeom prst="rect">
            <a:avLst/>
          </a:prstGeom>
          <a:noFill/>
          <a:ln>
            <a:noFill/>
          </a:ln>
        </p:spPr>
      </p:pic>
    </p:spTree>
    <p:extLst>
      <p:ext uri="{BB962C8B-B14F-4D97-AF65-F5344CB8AC3E}">
        <p14:creationId xmlns:p14="http://schemas.microsoft.com/office/powerpoint/2010/main" val="127391057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7200942" cy="713224"/>
          </a:xfrm>
          <a:solidFill>
            <a:schemeClr val="accent4">
              <a:lumMod val="20000"/>
              <a:lumOff val="80000"/>
            </a:schemeClr>
          </a:solidFill>
        </p:spPr>
        <p:txBody>
          <a:bodyPr>
            <a:normAutofit/>
          </a:bodyPr>
          <a:lstStyle/>
          <a:p>
            <a:pPr algn="ctr"/>
            <a:r>
              <a:rPr lang="de-DE" b="1" dirty="0" smtClean="0"/>
              <a:t>La « </a:t>
            </a:r>
            <a:r>
              <a:rPr lang="de-DE" b="1" dirty="0" err="1" smtClean="0"/>
              <a:t>partie</a:t>
            </a:r>
            <a:r>
              <a:rPr lang="de-DE" b="1" dirty="0" smtClean="0"/>
              <a:t> </a:t>
            </a:r>
            <a:r>
              <a:rPr lang="de-DE" b="1" dirty="0" err="1" smtClean="0"/>
              <a:t>biologique</a:t>
            </a:r>
            <a:r>
              <a:rPr lang="de-DE" b="1" dirty="0" smtClean="0"/>
              <a:t> »</a:t>
            </a:r>
            <a:endParaRPr lang="de-DE" b="1" dirty="0"/>
          </a:p>
        </p:txBody>
      </p:sp>
      <p:sp>
        <p:nvSpPr>
          <p:cNvPr id="3" name="Content Placeholder 2"/>
          <p:cNvSpPr>
            <a:spLocks noGrp="1"/>
          </p:cNvSpPr>
          <p:nvPr>
            <p:ph idx="1"/>
          </p:nvPr>
        </p:nvSpPr>
        <p:spPr>
          <a:xfrm>
            <a:off x="374782" y="1123199"/>
            <a:ext cx="11513586" cy="5734801"/>
          </a:xfrm>
        </p:spPr>
        <p:txBody>
          <a:bodyPr>
            <a:normAutofit fontScale="85000" lnSpcReduction="10000"/>
          </a:bodyPr>
          <a:lstStyle/>
          <a:p>
            <a:pPr>
              <a:lnSpc>
                <a:spcPct val="150000"/>
              </a:lnSpc>
            </a:pPr>
            <a:r>
              <a:rPr lang="fr-FR" dirty="0" smtClean="0"/>
              <a:t>2008 : Réforme de la formation professionnelle (en application depuis 2010): Système modulaire : Intégration de thématiques </a:t>
            </a:r>
            <a:r>
              <a:rPr lang="fr-FR" dirty="0" err="1" smtClean="0"/>
              <a:t>agro-é</a:t>
            </a:r>
            <a:r>
              <a:rPr lang="fr-FR" dirty="0" err="1"/>
              <a:t>c</a:t>
            </a:r>
            <a:r>
              <a:rPr lang="fr-FR" dirty="0" err="1" smtClean="0"/>
              <a:t>ologiques</a:t>
            </a:r>
            <a:r>
              <a:rPr lang="fr-FR" dirty="0" smtClean="0"/>
              <a:t> dans les cours : sol, phytosanitaire, gestion économique durable, reconversion en culture bio etc.</a:t>
            </a:r>
          </a:p>
          <a:p>
            <a:pPr>
              <a:lnSpc>
                <a:spcPct val="150000"/>
              </a:lnSpc>
            </a:pPr>
            <a:r>
              <a:rPr lang="fr-FR" dirty="0" smtClean="0"/>
              <a:t>2012 : Reconversion du secteur maraîchage en culture bio certifiée en guise de réponse au fait que 90% du maraîchage au Luxembourg étaient conduits en bio et pour faire des expériences en procédure de certification.</a:t>
            </a:r>
          </a:p>
          <a:p>
            <a:pPr>
              <a:lnSpc>
                <a:spcPct val="150000"/>
              </a:lnSpc>
            </a:pPr>
            <a:r>
              <a:rPr lang="fr-FR" dirty="0" smtClean="0"/>
              <a:t>2016 : Initiative pour la production et la culture de plantes ornementales sans pesticides.</a:t>
            </a:r>
          </a:p>
          <a:p>
            <a:pPr>
              <a:lnSpc>
                <a:spcPct val="150000"/>
              </a:lnSpc>
            </a:pPr>
            <a:r>
              <a:rPr lang="fr-FR" dirty="0" smtClean="0"/>
              <a:t>2016 : Le LTA gagne le prix de l’agriculture bio du Luxembourg.</a:t>
            </a:r>
          </a:p>
          <a:p>
            <a:pPr marL="0" indent="0">
              <a:lnSpc>
                <a:spcPct val="150000"/>
              </a:lnSpc>
              <a:buNone/>
            </a:pPr>
            <a:r>
              <a:rPr lang="fr-FR" dirty="0" smtClean="0"/>
              <a:t>En plus, des cultures maraîchères et agricoles sont cultivées sur à peu près 2 hectares, qui soit servent à des fins expérimentales, soit sont commercialisées.</a:t>
            </a:r>
            <a:endParaRPr lang="fr-FR" dirty="0"/>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781954" y="365125"/>
            <a:ext cx="2788722" cy="845022"/>
          </a:xfrm>
          <a:prstGeom prst="rect">
            <a:avLst/>
          </a:prstGeom>
          <a:noFill/>
          <a:ln>
            <a:noFill/>
          </a:ln>
        </p:spPr>
      </p:pic>
    </p:spTree>
    <p:extLst>
      <p:ext uri="{BB962C8B-B14F-4D97-AF65-F5344CB8AC3E}">
        <p14:creationId xmlns:p14="http://schemas.microsoft.com/office/powerpoint/2010/main" val="227872155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2744070" cy="1325563"/>
          </a:xfrm>
          <a:solidFill>
            <a:schemeClr val="accent4">
              <a:lumMod val="20000"/>
              <a:lumOff val="80000"/>
            </a:schemeClr>
          </a:solidFill>
        </p:spPr>
        <p:txBody>
          <a:bodyPr/>
          <a:lstStyle/>
          <a:p>
            <a:pPr algn="ctr"/>
            <a:r>
              <a:rPr lang="fr-LU" b="1" dirty="0" smtClean="0"/>
              <a:t>Stratégie</a:t>
            </a:r>
            <a:endParaRPr lang="fr-LU" b="1" dirty="0"/>
          </a:p>
        </p:txBody>
      </p:sp>
      <p:sp>
        <p:nvSpPr>
          <p:cNvPr id="3" name="Content Placeholder 2"/>
          <p:cNvSpPr>
            <a:spLocks noGrp="1"/>
          </p:cNvSpPr>
          <p:nvPr>
            <p:ph idx="1"/>
          </p:nvPr>
        </p:nvSpPr>
        <p:spPr>
          <a:xfrm>
            <a:off x="838200" y="2159733"/>
            <a:ext cx="10515600" cy="4351338"/>
          </a:xfrm>
        </p:spPr>
        <p:txBody>
          <a:bodyPr>
            <a:normAutofit/>
          </a:bodyPr>
          <a:lstStyle/>
          <a:p>
            <a:pPr>
              <a:lnSpc>
                <a:spcPct val="150000"/>
              </a:lnSpc>
            </a:pPr>
            <a:r>
              <a:rPr lang="fr-FR" dirty="0" smtClean="0"/>
              <a:t>Au lieu de créer des modules bio spécifiques et exclusifs, des thématiques </a:t>
            </a:r>
            <a:r>
              <a:rPr lang="fr-FR" dirty="0" err="1" smtClean="0"/>
              <a:t>agro-écologiques</a:t>
            </a:r>
            <a:r>
              <a:rPr lang="fr-FR" dirty="0" smtClean="0"/>
              <a:t> sont intégrés dans tous les cours. Ainsi, en phytosanitaire les techniques biologiques, mécaniques et </a:t>
            </a:r>
            <a:r>
              <a:rPr lang="fr-FR" dirty="0" err="1" smtClean="0"/>
              <a:t>bio-techniques</a:t>
            </a:r>
            <a:r>
              <a:rPr lang="fr-FR" dirty="0" smtClean="0"/>
              <a:t> sont présentées de façon prioritaires, mais les techniques chimiques sont également traités. </a:t>
            </a:r>
            <a:endParaRPr lang="fr-FR" dirty="0"/>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458200" y="475825"/>
            <a:ext cx="2743198" cy="1214864"/>
          </a:xfrm>
          <a:prstGeom prst="rect">
            <a:avLst/>
          </a:prstGeom>
          <a:noFill/>
          <a:ln>
            <a:noFill/>
          </a:ln>
        </p:spPr>
      </p:pic>
    </p:spTree>
    <p:extLst>
      <p:ext uri="{BB962C8B-B14F-4D97-AF65-F5344CB8AC3E}">
        <p14:creationId xmlns:p14="http://schemas.microsoft.com/office/powerpoint/2010/main" val="389878952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983" y="365125"/>
            <a:ext cx="3944217" cy="1325563"/>
          </a:xfrm>
          <a:solidFill>
            <a:schemeClr val="accent4">
              <a:lumMod val="20000"/>
              <a:lumOff val="80000"/>
            </a:schemeClr>
          </a:solidFill>
        </p:spPr>
        <p:txBody>
          <a:bodyPr/>
          <a:lstStyle/>
          <a:p>
            <a:pPr algn="ctr"/>
            <a:r>
              <a:rPr lang="fr-LU" b="1" dirty="0" smtClean="0"/>
              <a:t>Les modules</a:t>
            </a:r>
            <a:endParaRPr lang="fr-LU" b="1" dirty="0"/>
          </a:p>
        </p:txBody>
      </p:sp>
      <p:sp>
        <p:nvSpPr>
          <p:cNvPr id="3" name="Content Placeholder 2"/>
          <p:cNvSpPr>
            <a:spLocks noGrp="1"/>
          </p:cNvSpPr>
          <p:nvPr>
            <p:ph idx="1"/>
          </p:nvPr>
        </p:nvSpPr>
        <p:spPr/>
        <p:txBody>
          <a:bodyPr>
            <a:normAutofit fontScale="85000" lnSpcReduction="20000"/>
          </a:bodyPr>
          <a:lstStyle/>
          <a:p>
            <a:pPr marL="0" indent="0">
              <a:lnSpc>
                <a:spcPct val="150000"/>
              </a:lnSpc>
              <a:buNone/>
            </a:pPr>
            <a:r>
              <a:rPr lang="fr-LU" dirty="0" smtClean="0"/>
              <a:t>Des modules traitant des thématiques spécifiquement agro-écologiques :</a:t>
            </a:r>
          </a:p>
          <a:p>
            <a:pPr>
              <a:lnSpc>
                <a:spcPct val="150000"/>
              </a:lnSpc>
            </a:pPr>
            <a:r>
              <a:rPr lang="fr-LU" dirty="0" smtClean="0"/>
              <a:t>NACWI (gestion économique durable) maraîchage et fleuriculture</a:t>
            </a:r>
          </a:p>
          <a:p>
            <a:pPr>
              <a:lnSpc>
                <a:spcPct val="150000"/>
              </a:lnSpc>
            </a:pPr>
            <a:r>
              <a:rPr lang="fr-LU" dirty="0" smtClean="0"/>
              <a:t>SAMBA (culture de semences) </a:t>
            </a:r>
            <a:r>
              <a:rPr lang="fr-LU" dirty="0"/>
              <a:t>maraîchage et fleuriculture</a:t>
            </a:r>
            <a:endParaRPr lang="fr-LU" dirty="0" smtClean="0"/>
          </a:p>
          <a:p>
            <a:pPr>
              <a:lnSpc>
                <a:spcPct val="150000"/>
              </a:lnSpc>
            </a:pPr>
            <a:r>
              <a:rPr lang="fr-LU" dirty="0" smtClean="0"/>
              <a:t>BIOLA (reconversion en culture bio) agriculture</a:t>
            </a:r>
          </a:p>
          <a:p>
            <a:pPr>
              <a:lnSpc>
                <a:spcPct val="150000"/>
              </a:lnSpc>
            </a:pPr>
            <a:r>
              <a:rPr lang="fr-LU" dirty="0" smtClean="0"/>
              <a:t>NATGE (protection de la nature) </a:t>
            </a:r>
            <a:r>
              <a:rPr lang="fr-LU" dirty="0"/>
              <a:t>agriculture</a:t>
            </a:r>
            <a:endParaRPr lang="fr-LU" dirty="0" smtClean="0"/>
          </a:p>
          <a:p>
            <a:pPr>
              <a:lnSpc>
                <a:spcPct val="150000"/>
              </a:lnSpc>
            </a:pPr>
            <a:r>
              <a:rPr lang="fr-LU" dirty="0" smtClean="0"/>
              <a:t>BETNA </a:t>
            </a:r>
            <a:r>
              <a:rPr lang="fr-LU" dirty="0"/>
              <a:t>(gestion économique durable) </a:t>
            </a:r>
            <a:r>
              <a:rPr lang="fr-LU" dirty="0" smtClean="0"/>
              <a:t>agriculture</a:t>
            </a:r>
          </a:p>
          <a:p>
            <a:pPr>
              <a:lnSpc>
                <a:spcPct val="150000"/>
              </a:lnSpc>
            </a:pPr>
            <a:r>
              <a:rPr lang="fr-LU" dirty="0" smtClean="0"/>
              <a:t>ANBAU (modes de culture alternatives) formation de technicien</a:t>
            </a:r>
          </a:p>
          <a:p>
            <a:pPr marL="0" indent="0">
              <a:lnSpc>
                <a:spcPct val="150000"/>
              </a:lnSpc>
              <a:buNone/>
            </a:pPr>
            <a:endParaRPr lang="fr-LU" dirty="0"/>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669216" y="546436"/>
            <a:ext cx="2549768" cy="962940"/>
          </a:xfrm>
          <a:prstGeom prst="rect">
            <a:avLst/>
          </a:prstGeom>
          <a:noFill/>
          <a:ln>
            <a:noFill/>
          </a:ln>
        </p:spPr>
      </p:pic>
    </p:spTree>
    <p:extLst>
      <p:ext uri="{BB962C8B-B14F-4D97-AF65-F5344CB8AC3E}">
        <p14:creationId xmlns:p14="http://schemas.microsoft.com/office/powerpoint/2010/main" val="379439084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6"/>
            <a:ext cx="6158609" cy="865798"/>
          </a:xfrm>
          <a:solidFill>
            <a:schemeClr val="accent4">
              <a:lumMod val="20000"/>
              <a:lumOff val="80000"/>
            </a:schemeClr>
          </a:solidFill>
        </p:spPr>
        <p:txBody>
          <a:bodyPr>
            <a:normAutofit fontScale="90000"/>
          </a:bodyPr>
          <a:lstStyle/>
          <a:p>
            <a:pPr algn="ctr"/>
            <a:r>
              <a:rPr lang="fr-LU" b="1" dirty="0"/>
              <a:t>U</a:t>
            </a:r>
            <a:r>
              <a:rPr lang="fr-LU" b="1" dirty="0" smtClean="0"/>
              <a:t>ne nouvelle formation</a:t>
            </a:r>
            <a:endParaRPr lang="fr-LU" b="1" dirty="0"/>
          </a:p>
        </p:txBody>
      </p:sp>
      <p:sp>
        <p:nvSpPr>
          <p:cNvPr id="3" name="Content Placeholder 2"/>
          <p:cNvSpPr>
            <a:spLocks noGrp="1"/>
          </p:cNvSpPr>
          <p:nvPr>
            <p:ph idx="1"/>
          </p:nvPr>
        </p:nvSpPr>
        <p:spPr>
          <a:xfrm>
            <a:off x="809665" y="1507791"/>
            <a:ext cx="10515600" cy="5064368"/>
          </a:xfrm>
        </p:spPr>
        <p:txBody>
          <a:bodyPr>
            <a:normAutofit fontScale="85000" lnSpcReduction="20000"/>
          </a:bodyPr>
          <a:lstStyle/>
          <a:p>
            <a:pPr>
              <a:lnSpc>
                <a:spcPct val="150000"/>
              </a:lnSpc>
            </a:pPr>
            <a:r>
              <a:rPr lang="fr-LU" dirty="0" smtClean="0"/>
              <a:t>La formation de technicien DT-EM « entrepreneur maraîcher », qui a été conceptualisée en 2014 et autorisée par le ministère d’éducation en 2015, a commencé en projet pilote en 2016 avec deux candidats.</a:t>
            </a:r>
          </a:p>
          <a:p>
            <a:pPr>
              <a:lnSpc>
                <a:spcPct val="150000"/>
              </a:lnSpc>
            </a:pPr>
            <a:r>
              <a:rPr lang="fr-LU" dirty="0" smtClean="0"/>
              <a:t>A la formation professionnelle s’ajoutent des modules en matière de gestion d’entreprise, de marketing et de conceptualisation de projet personnel. </a:t>
            </a:r>
          </a:p>
          <a:p>
            <a:pPr>
              <a:lnSpc>
                <a:spcPct val="150000"/>
              </a:lnSpc>
            </a:pPr>
            <a:r>
              <a:rPr lang="fr-LU" dirty="0" smtClean="0"/>
              <a:t>La formation s’étend sur trois ans et est rémunérée avec un salaire d’apprenti salaire correspondant au salaire minimum garanti. </a:t>
            </a:r>
          </a:p>
          <a:p>
            <a:pPr>
              <a:lnSpc>
                <a:spcPct val="150000"/>
              </a:lnSpc>
            </a:pPr>
            <a:r>
              <a:rPr lang="fr-LU" dirty="0" smtClean="0"/>
              <a:t>Le but de la nouvelle formation est l’augmentation de la production locale grâce à la création de nouvelles entreprises. </a:t>
            </a:r>
            <a:endParaRPr lang="fr-LU" dirty="0"/>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950570" y="365126"/>
            <a:ext cx="2549768" cy="962940"/>
          </a:xfrm>
          <a:prstGeom prst="rect">
            <a:avLst/>
          </a:prstGeom>
          <a:noFill/>
          <a:ln>
            <a:noFill/>
          </a:ln>
        </p:spPr>
      </p:pic>
    </p:spTree>
    <p:extLst>
      <p:ext uri="{BB962C8B-B14F-4D97-AF65-F5344CB8AC3E}">
        <p14:creationId xmlns:p14="http://schemas.microsoft.com/office/powerpoint/2010/main" val="82385642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5032410" cy="865798"/>
          </a:xfrm>
          <a:solidFill>
            <a:schemeClr val="accent4">
              <a:lumMod val="20000"/>
              <a:lumOff val="80000"/>
            </a:schemeClr>
          </a:solidFill>
        </p:spPr>
        <p:txBody>
          <a:bodyPr>
            <a:normAutofit fontScale="90000"/>
          </a:bodyPr>
          <a:lstStyle/>
          <a:p>
            <a:pPr algn="ctr"/>
            <a:r>
              <a:rPr lang="fr-LU" b="1" dirty="0" smtClean="0"/>
              <a:t>Un nouveau cours</a:t>
            </a:r>
            <a:endParaRPr lang="fr-LU" b="1" dirty="0"/>
          </a:p>
        </p:txBody>
      </p:sp>
      <p:sp>
        <p:nvSpPr>
          <p:cNvPr id="3" name="Content Placeholder 2"/>
          <p:cNvSpPr>
            <a:spLocks noGrp="1"/>
          </p:cNvSpPr>
          <p:nvPr>
            <p:ph idx="1"/>
          </p:nvPr>
        </p:nvSpPr>
        <p:spPr>
          <a:xfrm>
            <a:off x="773723" y="1328066"/>
            <a:ext cx="10515600" cy="5064368"/>
          </a:xfrm>
        </p:spPr>
        <p:txBody>
          <a:bodyPr>
            <a:normAutofit fontScale="92500"/>
          </a:bodyPr>
          <a:lstStyle/>
          <a:p>
            <a:pPr>
              <a:lnSpc>
                <a:spcPct val="150000"/>
              </a:lnSpc>
            </a:pPr>
            <a:r>
              <a:rPr lang="fr-FR" dirty="0" smtClean="0"/>
              <a:t>2017 le cours </a:t>
            </a:r>
            <a:r>
              <a:rPr lang="fr-FR" dirty="0" smtClean="0"/>
              <a:t>« animateur </a:t>
            </a:r>
            <a:r>
              <a:rPr lang="fr-FR" dirty="0" smtClean="0"/>
              <a:t>de jardin </a:t>
            </a:r>
            <a:r>
              <a:rPr lang="fr-FR" dirty="0" smtClean="0"/>
              <a:t>communautaire », </a:t>
            </a:r>
            <a:r>
              <a:rPr lang="fr-FR" dirty="0" smtClean="0"/>
              <a:t>organisé par l‘association CELL sera proposé au LTA, qui a comme objectif de pouvoir coordonner et accompagner les projets de jardins communautaires qui continuent à augmenter en nombre.</a:t>
            </a:r>
          </a:p>
          <a:p>
            <a:pPr>
              <a:lnSpc>
                <a:spcPct val="150000"/>
              </a:lnSpc>
            </a:pPr>
            <a:r>
              <a:rPr lang="fr-FR" dirty="0" smtClean="0"/>
              <a:t>Le cours dure 108 heures et va se dérouler entre février et juillet 2017. Il est censé atténuer provisoirement le manque de personnes diplômées qualifiées. Il se conduit en </a:t>
            </a:r>
            <a:r>
              <a:rPr lang="fr-FR" dirty="0" smtClean="0"/>
              <a:t>« crash course » </a:t>
            </a:r>
            <a:r>
              <a:rPr lang="fr-FR" dirty="0" smtClean="0"/>
              <a:t>et s’adresse à des personnes, qui n’ont pas le temps pour suivre une formation sur trois ans. </a:t>
            </a:r>
            <a:endParaRPr lang="fr-FR" dirty="0"/>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950570" y="365126"/>
            <a:ext cx="2549768" cy="962940"/>
          </a:xfrm>
          <a:prstGeom prst="rect">
            <a:avLst/>
          </a:prstGeom>
          <a:noFill/>
          <a:ln>
            <a:noFill/>
          </a:ln>
        </p:spPr>
      </p:pic>
    </p:spTree>
    <p:extLst>
      <p:ext uri="{BB962C8B-B14F-4D97-AF65-F5344CB8AC3E}">
        <p14:creationId xmlns:p14="http://schemas.microsoft.com/office/powerpoint/2010/main" val="390814155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6"/>
            <a:ext cx="6637844" cy="865798"/>
          </a:xfrm>
          <a:solidFill>
            <a:schemeClr val="accent4">
              <a:lumMod val="20000"/>
              <a:lumOff val="80000"/>
            </a:schemeClr>
          </a:solidFill>
        </p:spPr>
        <p:txBody>
          <a:bodyPr>
            <a:normAutofit fontScale="90000"/>
          </a:bodyPr>
          <a:lstStyle/>
          <a:p>
            <a:pPr algn="ctr"/>
            <a:r>
              <a:rPr lang="fr-LU" b="1" dirty="0" smtClean="0"/>
              <a:t>Conférences et réunions</a:t>
            </a:r>
            <a:endParaRPr lang="fr-LU" b="1" dirty="0"/>
          </a:p>
        </p:txBody>
      </p:sp>
      <p:sp>
        <p:nvSpPr>
          <p:cNvPr id="3" name="Content Placeholder 2"/>
          <p:cNvSpPr>
            <a:spLocks noGrp="1"/>
          </p:cNvSpPr>
          <p:nvPr>
            <p:ph idx="1"/>
          </p:nvPr>
        </p:nvSpPr>
        <p:spPr>
          <a:xfrm>
            <a:off x="773723" y="1328065"/>
            <a:ext cx="10515600" cy="5369679"/>
          </a:xfrm>
        </p:spPr>
        <p:txBody>
          <a:bodyPr>
            <a:normAutofit fontScale="70000" lnSpcReduction="20000"/>
          </a:bodyPr>
          <a:lstStyle/>
          <a:p>
            <a:pPr>
              <a:lnSpc>
                <a:spcPct val="150000"/>
              </a:lnSpc>
            </a:pPr>
            <a:r>
              <a:rPr lang="fr-FR" dirty="0" smtClean="0"/>
              <a:t>Le LTA organise de façon régulière des conférences, des réunions d’information, des séminaires et des cours en formation continue et promeut ainsi l’échange et la coopération avec la société et le monde professionnel.</a:t>
            </a:r>
          </a:p>
          <a:p>
            <a:pPr>
              <a:lnSpc>
                <a:spcPct val="150000"/>
              </a:lnSpc>
            </a:pPr>
            <a:r>
              <a:rPr lang="fr-FR" dirty="0" smtClean="0"/>
              <a:t>2016 ont eu lieu les événements suivants :</a:t>
            </a:r>
          </a:p>
          <a:p>
            <a:pPr lvl="1">
              <a:lnSpc>
                <a:spcPct val="150000"/>
              </a:lnSpc>
              <a:buFontTx/>
              <a:buChar char="-"/>
            </a:pPr>
            <a:r>
              <a:rPr lang="fr-FR" dirty="0" smtClean="0"/>
              <a:t>2 réunions d’information sur les opportunités en production maraîchère</a:t>
            </a:r>
          </a:p>
          <a:p>
            <a:pPr lvl="1">
              <a:lnSpc>
                <a:spcPct val="150000"/>
              </a:lnSpc>
              <a:buFontTx/>
              <a:buChar char="-"/>
            </a:pPr>
            <a:r>
              <a:rPr lang="fr-FR" dirty="0" smtClean="0"/>
              <a:t>Conférence sur les maladies de quarantaines chez les pommes de terre</a:t>
            </a:r>
          </a:p>
          <a:p>
            <a:pPr lvl="1">
              <a:lnSpc>
                <a:spcPct val="150000"/>
              </a:lnSpc>
              <a:buFontTx/>
              <a:buChar char="-"/>
            </a:pPr>
            <a:r>
              <a:rPr lang="fr-FR" dirty="0" smtClean="0"/>
              <a:t>Première journée luxembourgeoise de la diversité des plantes utilitaires</a:t>
            </a:r>
          </a:p>
          <a:p>
            <a:pPr lvl="1">
              <a:lnSpc>
                <a:spcPct val="150000"/>
              </a:lnSpc>
              <a:buFontTx/>
              <a:buChar char="-"/>
            </a:pPr>
            <a:r>
              <a:rPr lang="fr-FR" dirty="0" smtClean="0"/>
              <a:t>Réunion d’information sur l’utilisation des pesticides</a:t>
            </a:r>
          </a:p>
          <a:p>
            <a:pPr lvl="1">
              <a:lnSpc>
                <a:spcPct val="150000"/>
              </a:lnSpc>
              <a:buFontTx/>
              <a:buChar char="-"/>
            </a:pPr>
            <a:r>
              <a:rPr lang="fr-FR" dirty="0"/>
              <a:t>Réunion d’information </a:t>
            </a:r>
            <a:r>
              <a:rPr lang="fr-FR" dirty="0" smtClean="0"/>
              <a:t>sur l’agriculture solidaire</a:t>
            </a:r>
          </a:p>
          <a:p>
            <a:pPr lvl="1">
              <a:lnSpc>
                <a:spcPct val="150000"/>
              </a:lnSpc>
              <a:buFontTx/>
              <a:buChar char="-"/>
            </a:pPr>
            <a:r>
              <a:rPr lang="fr-FR" dirty="0" smtClean="0"/>
              <a:t>2 réunions de travail sur la production et l’utilisation de plantes ornementales sans pesticides</a:t>
            </a:r>
          </a:p>
          <a:p>
            <a:pPr>
              <a:lnSpc>
                <a:spcPct val="150000"/>
              </a:lnSpc>
            </a:pPr>
            <a:r>
              <a:rPr lang="fr-FR" dirty="0" smtClean="0"/>
              <a:t>En plus, le LTA participe aux divers marchés et foires où on fait de la publicité pour la formation et où on vend des plants et des semences. </a:t>
            </a:r>
          </a:p>
        </p:txBody>
      </p:sp>
      <p:pic>
        <p:nvPicPr>
          <p:cNvPr id="4" name="Bild 1" descr="LTA_Logo_RGB"/>
          <p:cNvPicPr/>
          <p:nvPr/>
        </p:nvPicPr>
        <p:blipFill>
          <a:blip r:embed="rId2">
            <a:extLst>
              <a:ext uri="{28A0092B-C50C-407E-A947-70E740481C1C}">
                <a14:useLocalDpi xmlns:a14="http://schemas.microsoft.com/office/drawing/2010/main"/>
              </a:ext>
            </a:extLst>
          </a:blip>
          <a:srcRect/>
          <a:stretch>
            <a:fillRect/>
          </a:stretch>
        </p:blipFill>
        <p:spPr bwMode="auto">
          <a:xfrm>
            <a:off x="8950570" y="365126"/>
            <a:ext cx="2549768" cy="962940"/>
          </a:xfrm>
          <a:prstGeom prst="rect">
            <a:avLst/>
          </a:prstGeom>
          <a:noFill/>
          <a:ln>
            <a:noFill/>
          </a:ln>
        </p:spPr>
      </p:pic>
    </p:spTree>
    <p:extLst>
      <p:ext uri="{BB962C8B-B14F-4D97-AF65-F5344CB8AC3E}">
        <p14:creationId xmlns:p14="http://schemas.microsoft.com/office/powerpoint/2010/main" val="160101338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527</TotalTime>
  <Words>856</Words>
  <Application>Microsoft Macintosh PowerPoint</Application>
  <PresentationFormat>Personnalisé</PresentationFormat>
  <Paragraphs>66</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Office Theme</vt:lpstr>
      <vt:lpstr>LTA Ettelbruck, Luxembourg 2016</vt:lpstr>
      <vt:lpstr>Vue d’ensemble</vt:lpstr>
      <vt:lpstr>Les diplômes  en relation avec le maraîchage</vt:lpstr>
      <vt:lpstr>La « partie biologique »</vt:lpstr>
      <vt:lpstr>Stratégie</vt:lpstr>
      <vt:lpstr>Les modules</vt:lpstr>
      <vt:lpstr>Une nouvelle formation</vt:lpstr>
      <vt:lpstr>Un nouveau cours</vt:lpstr>
      <vt:lpstr>Conférences et réunions</vt:lpstr>
      <vt:lpstr>Coordination</vt:lpstr>
      <vt:lpstr>Soutien financier</vt:lpstr>
      <vt:lpstr>Perspectives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LTA</dc:creator>
  <cp:lastModifiedBy>Frank Adams</cp:lastModifiedBy>
  <cp:revision>40</cp:revision>
  <dcterms:created xsi:type="dcterms:W3CDTF">2016-11-07T13:55:57Z</dcterms:created>
  <dcterms:modified xsi:type="dcterms:W3CDTF">2016-11-09T15:05:16Z</dcterms:modified>
</cp:coreProperties>
</file>