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60" r:id="rId6"/>
    <p:sldId id="259" r:id="rId7"/>
    <p:sldId id="261" r:id="rId8"/>
    <p:sldId id="264" r:id="rId9"/>
    <p:sldId id="268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-1400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01349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701745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354893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4230891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64634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55463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723208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314719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05221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98619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L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45336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F9FDB-A968-4AAC-BD2F-1734D4CA805B}" type="datetimeFigureOut">
              <a:rPr lang="fr-LU" smtClean="0"/>
              <a:t>14/11/16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EB202-F1BD-494C-B40A-9C877856E9F5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656960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7492" y="3250346"/>
            <a:ext cx="9851048" cy="165576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fr-LU" sz="4400" b="1" dirty="0" err="1" smtClean="0"/>
              <a:t>Ausbildung</a:t>
            </a:r>
            <a:r>
              <a:rPr lang="fr-LU" sz="4400" b="1" dirty="0" smtClean="0"/>
              <a:t> </a:t>
            </a:r>
            <a:r>
              <a:rPr lang="fr-LU" sz="4400" b="1" dirty="0" err="1" smtClean="0"/>
              <a:t>im</a:t>
            </a:r>
            <a:r>
              <a:rPr lang="fr-LU" sz="4400" b="1" dirty="0" smtClean="0"/>
              <a:t> </a:t>
            </a:r>
            <a:r>
              <a:rPr lang="fr-LU" sz="4400" b="1" dirty="0" err="1" smtClean="0"/>
              <a:t>biologischen</a:t>
            </a:r>
            <a:r>
              <a:rPr lang="fr-LU" sz="4400" b="1" dirty="0" smtClean="0"/>
              <a:t> </a:t>
            </a:r>
            <a:r>
              <a:rPr lang="fr-LU" sz="4400" b="1" dirty="0" err="1" smtClean="0"/>
              <a:t>Anbau</a:t>
            </a:r>
            <a:r>
              <a:rPr lang="fr-LU" sz="4400" b="1" dirty="0" smtClean="0"/>
              <a:t> </a:t>
            </a: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fr-LU" sz="4400" b="1" dirty="0" err="1" smtClean="0"/>
              <a:t>zur</a:t>
            </a:r>
            <a:r>
              <a:rPr lang="fr-LU" sz="4400" b="1" dirty="0" smtClean="0"/>
              <a:t> </a:t>
            </a:r>
            <a:r>
              <a:rPr lang="fr-LU" sz="4400" b="1" dirty="0" err="1" smtClean="0"/>
              <a:t>Förderung</a:t>
            </a:r>
            <a:r>
              <a:rPr lang="fr-LU" sz="4400" b="1" dirty="0" smtClean="0"/>
              <a:t> der </a:t>
            </a:r>
            <a:r>
              <a:rPr lang="fr-LU" sz="4400" b="1" dirty="0" err="1" smtClean="0"/>
              <a:t>heimischen</a:t>
            </a:r>
            <a:r>
              <a:rPr lang="fr-LU" sz="4400" b="1" dirty="0" smtClean="0"/>
              <a:t> </a:t>
            </a:r>
            <a:r>
              <a:rPr lang="fr-LU" sz="4400" b="1" dirty="0" err="1" smtClean="0"/>
              <a:t>Produktion</a:t>
            </a:r>
            <a:r>
              <a:rPr lang="fr-LU" sz="4400" b="1" dirty="0" smtClean="0"/>
              <a:t> </a:t>
            </a:r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2030" y="454147"/>
            <a:ext cx="5739179" cy="216205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002400" y="5750170"/>
            <a:ext cx="5386569" cy="58029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fr-LU" sz="2800" b="1" dirty="0" smtClean="0"/>
              <a:t>LTA Ettelbruck, Luxemburg 2016</a:t>
            </a:r>
            <a:endParaRPr lang="fr-LU" sz="2800" b="1" dirty="0"/>
          </a:p>
        </p:txBody>
      </p:sp>
    </p:spTree>
    <p:extLst>
      <p:ext uri="{BB962C8B-B14F-4D97-AF65-F5344CB8AC3E}">
        <p14:creationId xmlns:p14="http://schemas.microsoft.com/office/powerpoint/2010/main" val="1687227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3642633" cy="86579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r-LU" b="1" dirty="0" err="1" smtClean="0"/>
              <a:t>Koordination</a:t>
            </a:r>
            <a:endParaRPr lang="fr-L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8640"/>
            <a:ext cx="10515600" cy="519582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dirty="0" smtClean="0"/>
              <a:t>Die Koordination der wachsenden Zahl an Projekten im biologischen Gemüsebau wird parallel von verschiedenen Organismen getätigt: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LTA: Informationsplattform im Bereich Gemüsebau (professionell und gemeinschaftlich)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Aktionsgruppe Gemüsebau: ASTA, Co </a:t>
            </a:r>
            <a:r>
              <a:rPr lang="de-DE" dirty="0" err="1" smtClean="0"/>
              <a:t>Concept</a:t>
            </a:r>
            <a:r>
              <a:rPr lang="de-DE" dirty="0" smtClean="0"/>
              <a:t>, LTA, IBLA: Förderung der Gemüseproduktion, insbesondere im Bezug auf Landwirte, die ihre Produktion umstellen oder erweitern wollen. 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CELL: Gemeinschaftsgärten, Bürgerprojekte im Rahmen der TAC (</a:t>
            </a:r>
            <a:r>
              <a:rPr lang="de-DE" i="1" dirty="0" err="1" smtClean="0"/>
              <a:t>transition</a:t>
            </a:r>
            <a:r>
              <a:rPr lang="de-DE" i="1" dirty="0" smtClean="0"/>
              <a:t> </a:t>
            </a:r>
            <a:r>
              <a:rPr lang="de-DE" i="1" dirty="0" err="1" smtClean="0"/>
              <a:t>alimentaire</a:t>
            </a:r>
            <a:r>
              <a:rPr lang="de-DE" i="1" dirty="0" smtClean="0"/>
              <a:t> </a:t>
            </a:r>
            <a:r>
              <a:rPr lang="de-DE" i="1" dirty="0" err="1" smtClean="0"/>
              <a:t>citoyenne</a:t>
            </a:r>
            <a:r>
              <a:rPr lang="de-DE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de-DE" dirty="0" err="1" smtClean="0"/>
              <a:t>Oekozenter</a:t>
            </a:r>
            <a:r>
              <a:rPr lang="de-DE" dirty="0" smtClean="0"/>
              <a:t>: Ziel seit 2016 Projekte in der solidarischen Landwirtschaft zu fördern</a:t>
            </a:r>
            <a:endParaRPr lang="de-DE" dirty="0"/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50570" y="365126"/>
            <a:ext cx="2549768" cy="962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3827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6757651" cy="86579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r-LU" b="1" dirty="0" smtClean="0"/>
              <a:t>Finanzielle Unterstützung</a:t>
            </a:r>
            <a:endParaRPr lang="fr-L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723" y="1328066"/>
            <a:ext cx="10515600" cy="506436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de-DE" dirty="0" smtClean="0"/>
              <a:t>Das Landwirtschaftsministerium unterstützt den Biolandbau im Rahmen des Aktionsplans Biolandwirtschaft. Unter anderem wird somit das IBLA (Institut für biologische Landwirtschaft) unterstützt.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Das Landwirtschaftsministerium unterstützt auch die Aktionsgruppe Gemüsebau durch die Teilnahme der Mitarbeiter der ASTA und die finanzielle Unterstützung des Marketingberatungsfirma Co </a:t>
            </a:r>
            <a:r>
              <a:rPr lang="de-DE" dirty="0" err="1" smtClean="0"/>
              <a:t>Concept</a:t>
            </a:r>
            <a:r>
              <a:rPr lang="de-DE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Das Nachhaltigkeitsministerium unterstützt die Initiativen des LTA und von CELL zur Realisierung von professionellen und gemeinschaftlichen Gartenprojekten.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Das Arbeitsministerium unterstützt Projekte im Rahmen einer heimischen, solidairischen und nachhaltigen Wirtschaft.</a:t>
            </a:r>
            <a:endParaRPr lang="de-DE" dirty="0"/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50570" y="365126"/>
            <a:ext cx="2549768" cy="962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5136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2456529" cy="86579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r-LU" b="1" dirty="0" err="1" smtClean="0"/>
              <a:t>Ausblick</a:t>
            </a:r>
            <a:endParaRPr lang="fr-L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723" y="1328066"/>
            <a:ext cx="10515600" cy="506436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de-DE" dirty="0" smtClean="0"/>
              <a:t>Die steigende Nachfrage nach lokalen Bio-Produkten und eine beginnende Bereitschaft in der Gesellschaft Ernährungsgewohnheiten nachhaltiger zu gestalten schafft ein positives Klima zur Wiederbelebung des Gemüsebaues in Luxemburg.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Die dabei zu überwindenden Hindernisse wie billige ausländische Ware und das hohe Lohnniveau müssen mit neuen Konzepten angegangen werden.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Eine überregionale Zusammenarbeit in der Großregion ist anzustreben.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Dem Bereich Ausbildung kommt besondere Bedeutung zu; es fehlt nicht an Konsumenten sondern an Produzenten.</a:t>
            </a:r>
          </a:p>
          <a:p>
            <a:pPr>
              <a:lnSpc>
                <a:spcPct val="150000"/>
              </a:lnSpc>
            </a:pPr>
            <a:endParaRPr lang="de-DE" dirty="0"/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50570" y="365126"/>
            <a:ext cx="2549768" cy="962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7346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2504454" cy="865797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r-LU" b="1" dirty="0" err="1" smtClean="0"/>
              <a:t>Überblick</a:t>
            </a:r>
            <a:endParaRPr lang="fr-L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854" y="1477107"/>
            <a:ext cx="10515600" cy="494604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dirty="0"/>
              <a:t>Im LTA werden folgende Ausbildungen angeboten:</a:t>
            </a:r>
            <a:endParaRPr lang="fr-LU" dirty="0"/>
          </a:p>
          <a:p>
            <a:pPr lvl="0">
              <a:lnSpc>
                <a:spcPct val="150000"/>
              </a:lnSpc>
            </a:pPr>
            <a:r>
              <a:rPr lang="de-DE" dirty="0" smtClean="0"/>
              <a:t>Forst </a:t>
            </a:r>
            <a:r>
              <a:rPr lang="de-DE" dirty="0"/>
              <a:t>und Umwelt (EN)</a:t>
            </a:r>
            <a:endParaRPr lang="fr-LU" dirty="0"/>
          </a:p>
          <a:p>
            <a:pPr lvl="0">
              <a:lnSpc>
                <a:spcPct val="150000"/>
              </a:lnSpc>
            </a:pPr>
            <a:r>
              <a:rPr lang="de-DE" dirty="0"/>
              <a:t>Gartenbau (Garten- und Landschaftsbau, Baumschule, Zierpflanzenbau, Floristik und Gemüsebau) (HR)</a:t>
            </a:r>
            <a:endParaRPr lang="fr-LU" dirty="0"/>
          </a:p>
          <a:p>
            <a:pPr lvl="0">
              <a:lnSpc>
                <a:spcPct val="150000"/>
              </a:lnSpc>
            </a:pPr>
            <a:r>
              <a:rPr lang="de-DE" dirty="0"/>
              <a:t>Land-, Baumaschinen- und Nutzfahrzeugmechatroniker (</a:t>
            </a:r>
            <a:r>
              <a:rPr lang="de-DE" dirty="0" smtClean="0"/>
              <a:t>MR, MT, MU)</a:t>
            </a:r>
            <a:endParaRPr lang="fr-LU" dirty="0"/>
          </a:p>
          <a:p>
            <a:pPr lvl="0">
              <a:lnSpc>
                <a:spcPct val="150000"/>
              </a:lnSpc>
            </a:pPr>
            <a:r>
              <a:rPr lang="de-DE" dirty="0"/>
              <a:t>Landwirtschaft (AG)</a:t>
            </a:r>
            <a:endParaRPr lang="fr-LU" dirty="0"/>
          </a:p>
          <a:p>
            <a:pPr marL="0" indent="0">
              <a:lnSpc>
                <a:spcPct val="150000"/>
              </a:lnSpc>
              <a:buNone/>
            </a:pPr>
            <a:r>
              <a:rPr lang="fr-LU" dirty="0" smtClean="0"/>
              <a:t>Agro-</a:t>
            </a:r>
            <a:r>
              <a:rPr lang="fr-LU" dirty="0" err="1" smtClean="0"/>
              <a:t>ökologische</a:t>
            </a:r>
            <a:r>
              <a:rPr lang="fr-LU" dirty="0" smtClean="0"/>
              <a:t> </a:t>
            </a:r>
            <a:r>
              <a:rPr lang="fr-LU" dirty="0" err="1" smtClean="0"/>
              <a:t>Themen</a:t>
            </a:r>
            <a:r>
              <a:rPr lang="fr-LU" dirty="0" smtClean="0"/>
              <a:t> </a:t>
            </a:r>
            <a:r>
              <a:rPr lang="fr-LU" dirty="0" err="1" smtClean="0"/>
              <a:t>werden</a:t>
            </a:r>
            <a:r>
              <a:rPr lang="fr-LU" dirty="0" smtClean="0"/>
              <a:t> </a:t>
            </a:r>
            <a:r>
              <a:rPr lang="fr-LU" dirty="0" err="1" smtClean="0"/>
              <a:t>dabei</a:t>
            </a:r>
            <a:r>
              <a:rPr lang="fr-LU" dirty="0" smtClean="0"/>
              <a:t> </a:t>
            </a:r>
            <a:r>
              <a:rPr lang="fr-LU" dirty="0" err="1" smtClean="0"/>
              <a:t>hauptsächlich</a:t>
            </a:r>
            <a:r>
              <a:rPr lang="fr-LU" dirty="0" smtClean="0"/>
              <a:t> </a:t>
            </a:r>
            <a:r>
              <a:rPr lang="fr-LU" dirty="0" err="1" smtClean="0"/>
              <a:t>im</a:t>
            </a:r>
            <a:r>
              <a:rPr lang="fr-LU" dirty="0" smtClean="0"/>
              <a:t> </a:t>
            </a:r>
            <a:r>
              <a:rPr lang="fr-LU" dirty="0" err="1" smtClean="0"/>
              <a:t>Gemüsebau</a:t>
            </a:r>
            <a:r>
              <a:rPr lang="fr-LU" dirty="0" smtClean="0"/>
              <a:t>, aber </a:t>
            </a:r>
            <a:r>
              <a:rPr lang="fr-LU" dirty="0" err="1" smtClean="0"/>
              <a:t>auch</a:t>
            </a:r>
            <a:r>
              <a:rPr lang="fr-LU" dirty="0" smtClean="0"/>
              <a:t> in der </a:t>
            </a:r>
            <a:r>
              <a:rPr lang="fr-LU" dirty="0" err="1" smtClean="0"/>
              <a:t>Landwirtschaft</a:t>
            </a:r>
            <a:r>
              <a:rPr lang="fr-LU" dirty="0" smtClean="0"/>
              <a:t> </a:t>
            </a:r>
            <a:r>
              <a:rPr lang="fr-LU" dirty="0" err="1" smtClean="0"/>
              <a:t>und</a:t>
            </a:r>
            <a:r>
              <a:rPr lang="fr-LU" dirty="0" smtClean="0"/>
              <a:t> der </a:t>
            </a:r>
            <a:r>
              <a:rPr lang="fr-LU" dirty="0" err="1" smtClean="0"/>
              <a:t>Technikerausbildung</a:t>
            </a:r>
            <a:r>
              <a:rPr lang="fr-LU" dirty="0" smtClean="0"/>
              <a:t> </a:t>
            </a:r>
            <a:r>
              <a:rPr lang="fr-LU" dirty="0" err="1" smtClean="0"/>
              <a:t>behandelt</a:t>
            </a:r>
            <a:r>
              <a:rPr lang="fr-LU" dirty="0" smtClean="0"/>
              <a:t>.</a:t>
            </a:r>
            <a:endParaRPr lang="fr-LU" dirty="0"/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92307" y="365126"/>
            <a:ext cx="2831122" cy="13498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5515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8" y="365126"/>
            <a:ext cx="5080335" cy="113258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LU" b="1" dirty="0" smtClean="0"/>
              <a:t>Die Diplomes </a:t>
            </a:r>
            <a:br>
              <a:rPr lang="fr-LU" b="1" dirty="0" smtClean="0"/>
            </a:br>
            <a:r>
              <a:rPr lang="fr-LU" sz="2700" b="1" dirty="0" smtClean="0"/>
              <a:t>in Bezug zum Gemüsebau</a:t>
            </a:r>
            <a:endParaRPr lang="fr-LU" sz="27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834" y="1911960"/>
            <a:ext cx="10515600" cy="4946040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dirty="0" smtClean="0"/>
              <a:t>DAP-HM Diplôme d’aptitude professionnelle en maraîchage</a:t>
            </a:r>
          </a:p>
          <a:p>
            <a:pPr lvl="0">
              <a:lnSpc>
                <a:spcPct val="150000"/>
              </a:lnSpc>
            </a:pPr>
            <a:r>
              <a:rPr lang="fr-FR" dirty="0" smtClean="0"/>
              <a:t>DT-HR Diplôme de technicien en horticulture</a:t>
            </a:r>
          </a:p>
          <a:p>
            <a:pPr lvl="0">
              <a:lnSpc>
                <a:spcPct val="150000"/>
              </a:lnSpc>
            </a:pPr>
            <a:r>
              <a:rPr lang="fr-FR" dirty="0" smtClean="0"/>
              <a:t>DT-</a:t>
            </a:r>
            <a:r>
              <a:rPr lang="fr-FR" dirty="0"/>
              <a:t>EM Diplôme de technicien </a:t>
            </a:r>
            <a:r>
              <a:rPr lang="fr-FR" dirty="0" smtClean="0"/>
              <a:t>entrepreneur maraîcher</a:t>
            </a:r>
          </a:p>
          <a:p>
            <a:pPr lvl="0">
              <a:lnSpc>
                <a:spcPct val="150000"/>
              </a:lnSpc>
            </a:pPr>
            <a:r>
              <a:rPr lang="fr-FR" dirty="0" smtClean="0"/>
              <a:t>CCP-AH Certificat de capacité professionnelle assistant horticulture en production</a:t>
            </a:r>
          </a:p>
          <a:p>
            <a:pPr lvl="0">
              <a:lnSpc>
                <a:spcPct val="150000"/>
              </a:lnSpc>
            </a:pPr>
            <a:r>
              <a:rPr lang="fr-FR" dirty="0" smtClean="0"/>
              <a:t>Die </a:t>
            </a:r>
            <a:r>
              <a:rPr lang="fr-FR" dirty="0" err="1" smtClean="0"/>
              <a:t>Meisterkurse</a:t>
            </a:r>
            <a:r>
              <a:rPr lang="fr-FR" dirty="0" smtClean="0"/>
              <a:t> </a:t>
            </a:r>
            <a:r>
              <a:rPr lang="fr-FR" dirty="0" err="1" smtClean="0"/>
              <a:t>werden</a:t>
            </a:r>
            <a:r>
              <a:rPr lang="fr-FR" dirty="0" smtClean="0"/>
              <a:t> </a:t>
            </a:r>
            <a:r>
              <a:rPr lang="fr-FR" dirty="0" err="1" smtClean="0"/>
              <a:t>von</a:t>
            </a:r>
            <a:r>
              <a:rPr lang="fr-FR" dirty="0" smtClean="0"/>
              <a:t> der </a:t>
            </a:r>
            <a:r>
              <a:rPr lang="fr-FR" dirty="0" err="1" smtClean="0"/>
              <a:t>Berufskammer</a:t>
            </a:r>
            <a:r>
              <a:rPr lang="fr-FR" dirty="0" smtClean="0"/>
              <a:t> </a:t>
            </a:r>
            <a:r>
              <a:rPr lang="fr-FR" dirty="0" err="1" smtClean="0"/>
              <a:t>organisiert</a:t>
            </a:r>
            <a:r>
              <a:rPr lang="fr-FR" dirty="0" smtClean="0"/>
              <a:t>.</a:t>
            </a:r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92307" y="365126"/>
            <a:ext cx="2831122" cy="13498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6211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200942" cy="892949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de-DE" b="1" dirty="0" smtClean="0"/>
              <a:t>Der « biologische Anteil »</a:t>
            </a:r>
            <a:endParaRPr lang="de-D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181" y="1406266"/>
            <a:ext cx="10515600" cy="570814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de-DE" dirty="0" smtClean="0"/>
              <a:t>2008: Reform der Berufsausbildung (seit 2010 in Anwendung): Modulares System: Einbringung von agro-ökologischen Themen in die Kursinhalte: Boden, Pflanzenschutz, nachhaltiges Wirtschaften, Umstellung auf Bio-Anbau etc.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2012: Umstellung des Gemüsebereichs auf biologisch-zertifizierten Anbau als Antwort auf die Tatsache, dass der Großteil des Luxemburger Gemüsebaus biologisch geführt wurden und als Erfahrungsgewinnung mit dem Zertifizierungsverfahren.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2016: Initiative zur Produktion und zum Anbau von pestizidfreien Zierpflanzen.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2016: Das LTA gewinnt den Luxemburger Bio-Agrarpreis.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dirty="0" smtClean="0"/>
              <a:t>Des weiteren werden gemüsebauliche und landwirtschaftliche Kulturen auf einer Fläche von etwa 2 Hektar angebaut, die zum Teil </a:t>
            </a:r>
            <a:r>
              <a:rPr lang="de-DE" dirty="0"/>
              <a:t>V</a:t>
            </a:r>
            <a:r>
              <a:rPr lang="de-DE" dirty="0" smtClean="0"/>
              <a:t>ersuchszwecken dienen und zum Teil vermarktet werden.</a:t>
            </a:r>
            <a:endParaRPr lang="de-DE" dirty="0"/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81954" y="365125"/>
            <a:ext cx="2788722" cy="8450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5495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744070" cy="132556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fr-LU" b="1" dirty="0" err="1" smtClean="0"/>
              <a:t>Strategie</a:t>
            </a:r>
            <a:endParaRPr lang="fr-L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9733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dirty="0" smtClean="0"/>
              <a:t>Anstatt eigenständige abgegrenzte Bio-Module zu schaffen, werden agro-ökologische Themen in alle Unterrichtsinhalte integriert. So werden z.B. beim Pflanzenschutz die biologischen, mechanischen und biotechnischen Methoden prioritär vorgestellt aber auch die chemischen Methoden behandelt.</a:t>
            </a:r>
            <a:endParaRPr lang="de-DE" dirty="0"/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58200" y="475825"/>
            <a:ext cx="2743198" cy="12148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8789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984" y="365125"/>
            <a:ext cx="3273290" cy="132556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fr-LU" b="1" dirty="0" smtClean="0"/>
              <a:t>Die Module</a:t>
            </a:r>
            <a:endParaRPr lang="fr-L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LU" dirty="0" smtClean="0"/>
              <a:t>Spezifisch auf agro-ökologische </a:t>
            </a:r>
            <a:r>
              <a:rPr lang="fr-LU" dirty="0"/>
              <a:t>T</a:t>
            </a:r>
            <a:r>
              <a:rPr lang="fr-LU" dirty="0" smtClean="0"/>
              <a:t>hemen ausgerichtete Module:</a:t>
            </a:r>
          </a:p>
          <a:p>
            <a:pPr>
              <a:lnSpc>
                <a:spcPct val="150000"/>
              </a:lnSpc>
            </a:pPr>
            <a:r>
              <a:rPr lang="fr-LU" dirty="0" smtClean="0"/>
              <a:t>NACWI (Nachhaltiges Wirtschaften) Gemüse- und Zierpflanzenbau</a:t>
            </a:r>
          </a:p>
          <a:p>
            <a:pPr>
              <a:lnSpc>
                <a:spcPct val="150000"/>
              </a:lnSpc>
            </a:pPr>
            <a:r>
              <a:rPr lang="fr-LU" dirty="0" smtClean="0"/>
              <a:t>SAMBA (Samenbau) </a:t>
            </a:r>
            <a:r>
              <a:rPr lang="fr-LU" dirty="0"/>
              <a:t>Gemüse- und </a:t>
            </a:r>
            <a:r>
              <a:rPr lang="fr-LU" dirty="0" smtClean="0"/>
              <a:t>Zierpflanzenbau</a:t>
            </a:r>
          </a:p>
          <a:p>
            <a:pPr>
              <a:lnSpc>
                <a:spcPct val="150000"/>
              </a:lnSpc>
            </a:pPr>
            <a:r>
              <a:rPr lang="fr-LU" dirty="0" smtClean="0"/>
              <a:t>BIOLA (</a:t>
            </a:r>
            <a:r>
              <a:rPr lang="fr-LU" dirty="0" err="1" smtClean="0"/>
              <a:t>Umstellung</a:t>
            </a:r>
            <a:r>
              <a:rPr lang="fr-LU" dirty="0" smtClean="0"/>
              <a:t> </a:t>
            </a:r>
            <a:r>
              <a:rPr lang="fr-LU" dirty="0" err="1" smtClean="0"/>
              <a:t>auf</a:t>
            </a:r>
            <a:r>
              <a:rPr lang="fr-LU" dirty="0" smtClean="0"/>
              <a:t> </a:t>
            </a:r>
            <a:r>
              <a:rPr lang="fr-LU" dirty="0" err="1" smtClean="0"/>
              <a:t>biologischen</a:t>
            </a:r>
            <a:r>
              <a:rPr lang="fr-LU" dirty="0" smtClean="0"/>
              <a:t> </a:t>
            </a:r>
            <a:r>
              <a:rPr lang="fr-LU" dirty="0" err="1" smtClean="0"/>
              <a:t>Anbau</a:t>
            </a:r>
            <a:r>
              <a:rPr lang="fr-LU" dirty="0" smtClean="0"/>
              <a:t>) </a:t>
            </a:r>
            <a:r>
              <a:rPr lang="fr-LU" dirty="0" err="1" smtClean="0"/>
              <a:t>Landwirtschaft</a:t>
            </a:r>
            <a:endParaRPr lang="fr-LU" dirty="0" smtClean="0"/>
          </a:p>
          <a:p>
            <a:pPr>
              <a:lnSpc>
                <a:spcPct val="150000"/>
              </a:lnSpc>
            </a:pPr>
            <a:r>
              <a:rPr lang="fr-LU" dirty="0" smtClean="0"/>
              <a:t>NATGE (Naturschutz im Betriebsumfeld) Landwirtschaft</a:t>
            </a:r>
          </a:p>
          <a:p>
            <a:pPr>
              <a:lnSpc>
                <a:spcPct val="150000"/>
              </a:lnSpc>
            </a:pPr>
            <a:r>
              <a:rPr lang="fr-LU" dirty="0" smtClean="0"/>
              <a:t>BETNA (</a:t>
            </a:r>
            <a:r>
              <a:rPr lang="fr-LU" dirty="0" err="1" smtClean="0"/>
              <a:t>Nachhaltiges</a:t>
            </a:r>
            <a:r>
              <a:rPr lang="fr-LU" dirty="0" smtClean="0"/>
              <a:t> </a:t>
            </a:r>
            <a:r>
              <a:rPr lang="fr-LU" dirty="0" err="1" smtClean="0"/>
              <a:t>Wirtschaften</a:t>
            </a:r>
            <a:r>
              <a:rPr lang="fr-LU" dirty="0" smtClean="0"/>
              <a:t>) </a:t>
            </a:r>
            <a:r>
              <a:rPr lang="fr-LU" dirty="0" err="1" smtClean="0"/>
              <a:t>Landwirtschaft</a:t>
            </a:r>
            <a:endParaRPr lang="fr-LU" dirty="0" smtClean="0"/>
          </a:p>
          <a:p>
            <a:pPr>
              <a:lnSpc>
                <a:spcPct val="150000"/>
              </a:lnSpc>
            </a:pPr>
            <a:r>
              <a:rPr lang="fr-LU" dirty="0" smtClean="0"/>
              <a:t>ANBAU (Alternative </a:t>
            </a:r>
            <a:r>
              <a:rPr lang="fr-LU" dirty="0" smtClean="0"/>
              <a:t>Anbaumethoden) Technikerausbildung</a:t>
            </a:r>
            <a:endParaRPr lang="fr-LU" dirty="0" smtClean="0"/>
          </a:p>
          <a:p>
            <a:pPr marL="0" indent="0">
              <a:lnSpc>
                <a:spcPct val="150000"/>
              </a:lnSpc>
              <a:buNone/>
            </a:pPr>
            <a:endParaRPr lang="fr-LU" dirty="0"/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69216" y="546436"/>
            <a:ext cx="2549768" cy="962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2575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595510" cy="86579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r-LU" b="1" dirty="0" err="1" smtClean="0"/>
              <a:t>Eine</a:t>
            </a:r>
            <a:r>
              <a:rPr lang="fr-LU" b="1" dirty="0" smtClean="0"/>
              <a:t> </a:t>
            </a:r>
            <a:r>
              <a:rPr lang="fr-LU" b="1" dirty="0" err="1" smtClean="0"/>
              <a:t>neue</a:t>
            </a:r>
            <a:r>
              <a:rPr lang="fr-LU" b="1" dirty="0" smtClean="0"/>
              <a:t> </a:t>
            </a:r>
            <a:r>
              <a:rPr lang="fr-LU" b="1" dirty="0" err="1" smtClean="0"/>
              <a:t>Ausbildung</a:t>
            </a:r>
            <a:endParaRPr lang="fr-L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723" y="1328066"/>
            <a:ext cx="10515600" cy="506436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fr-LU" dirty="0" smtClean="0"/>
              <a:t>Der </a:t>
            </a:r>
            <a:r>
              <a:rPr lang="fr-LU" dirty="0" err="1" smtClean="0"/>
              <a:t>Techniker-Ausbildungsgang</a:t>
            </a:r>
            <a:r>
              <a:rPr lang="fr-LU" dirty="0" smtClean="0"/>
              <a:t> DT-EM « </a:t>
            </a:r>
            <a:r>
              <a:rPr lang="fr-LU" dirty="0" err="1" smtClean="0"/>
              <a:t>Betriebsleiter</a:t>
            </a:r>
            <a:r>
              <a:rPr lang="fr-LU" dirty="0" smtClean="0"/>
              <a:t> </a:t>
            </a:r>
            <a:r>
              <a:rPr lang="fr-LU" dirty="0" err="1" smtClean="0"/>
              <a:t>im</a:t>
            </a:r>
            <a:r>
              <a:rPr lang="fr-LU" dirty="0" smtClean="0"/>
              <a:t> </a:t>
            </a:r>
            <a:r>
              <a:rPr lang="fr-LU" dirty="0" err="1" smtClean="0"/>
              <a:t>Gemüsebau</a:t>
            </a:r>
            <a:r>
              <a:rPr lang="fr-LU" dirty="0" smtClean="0"/>
              <a:t> », die 2014 </a:t>
            </a:r>
            <a:r>
              <a:rPr lang="fr-LU" dirty="0" err="1" smtClean="0"/>
              <a:t>konzipiert</a:t>
            </a:r>
            <a:r>
              <a:rPr lang="fr-LU" dirty="0" smtClean="0"/>
              <a:t> </a:t>
            </a:r>
            <a:r>
              <a:rPr lang="fr-LU" dirty="0" err="1" smtClean="0"/>
              <a:t>und</a:t>
            </a:r>
            <a:r>
              <a:rPr lang="fr-LU" dirty="0" smtClean="0"/>
              <a:t> 2015 </a:t>
            </a:r>
            <a:r>
              <a:rPr lang="fr-LU" dirty="0" err="1" smtClean="0"/>
              <a:t>vom</a:t>
            </a:r>
            <a:r>
              <a:rPr lang="fr-LU" dirty="0" smtClean="0"/>
              <a:t> </a:t>
            </a:r>
            <a:r>
              <a:rPr lang="fr-LU" dirty="0" err="1" smtClean="0"/>
              <a:t>Bildungsministerium</a:t>
            </a:r>
            <a:r>
              <a:rPr lang="fr-LU" dirty="0" smtClean="0"/>
              <a:t> </a:t>
            </a:r>
            <a:r>
              <a:rPr lang="fr-LU" dirty="0" err="1" smtClean="0"/>
              <a:t>genehmigt</a:t>
            </a:r>
            <a:r>
              <a:rPr lang="fr-LU" dirty="0" smtClean="0"/>
              <a:t> </a:t>
            </a:r>
            <a:r>
              <a:rPr lang="fr-LU" dirty="0" err="1" smtClean="0"/>
              <a:t>worden</a:t>
            </a:r>
            <a:r>
              <a:rPr lang="fr-LU" dirty="0" smtClean="0"/>
              <a:t> </a:t>
            </a:r>
            <a:r>
              <a:rPr lang="fr-LU" dirty="0" err="1" smtClean="0"/>
              <a:t>ist</a:t>
            </a:r>
            <a:r>
              <a:rPr lang="fr-LU" dirty="0" smtClean="0"/>
              <a:t>, </a:t>
            </a:r>
            <a:r>
              <a:rPr lang="fr-LU" dirty="0" err="1" smtClean="0"/>
              <a:t>hat</a:t>
            </a:r>
            <a:r>
              <a:rPr lang="fr-LU" dirty="0" smtClean="0"/>
              <a:t> 2016 </a:t>
            </a:r>
            <a:r>
              <a:rPr lang="fr-LU" dirty="0" err="1" smtClean="0"/>
              <a:t>als</a:t>
            </a:r>
            <a:r>
              <a:rPr lang="fr-LU" dirty="0" smtClean="0"/>
              <a:t> </a:t>
            </a:r>
            <a:r>
              <a:rPr lang="fr-LU" dirty="0" err="1" smtClean="0"/>
              <a:t>Pilotprojekt</a:t>
            </a:r>
            <a:r>
              <a:rPr lang="fr-LU" dirty="0" smtClean="0"/>
              <a:t> mit </a:t>
            </a:r>
            <a:r>
              <a:rPr lang="fr-LU" dirty="0" err="1" smtClean="0"/>
              <a:t>zwei</a:t>
            </a:r>
            <a:r>
              <a:rPr lang="fr-LU" dirty="0" smtClean="0"/>
              <a:t> </a:t>
            </a:r>
            <a:r>
              <a:rPr lang="fr-LU" dirty="0" err="1" smtClean="0"/>
              <a:t>Schülern</a:t>
            </a:r>
            <a:r>
              <a:rPr lang="fr-LU" dirty="0" smtClean="0"/>
              <a:t> </a:t>
            </a:r>
            <a:r>
              <a:rPr lang="fr-LU" dirty="0" err="1" smtClean="0"/>
              <a:t>begonnen</a:t>
            </a:r>
            <a:r>
              <a:rPr lang="fr-LU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fr-LU" dirty="0" err="1" smtClean="0"/>
              <a:t>Zu</a:t>
            </a:r>
            <a:r>
              <a:rPr lang="fr-LU" dirty="0" smtClean="0"/>
              <a:t> der </a:t>
            </a:r>
            <a:r>
              <a:rPr lang="fr-LU" dirty="0" err="1" smtClean="0"/>
              <a:t>normalen</a:t>
            </a:r>
            <a:r>
              <a:rPr lang="fr-LU" dirty="0" smtClean="0"/>
              <a:t> </a:t>
            </a:r>
            <a:r>
              <a:rPr lang="fr-LU" dirty="0" err="1" smtClean="0"/>
              <a:t>Berufsausbildung</a:t>
            </a:r>
            <a:r>
              <a:rPr lang="fr-LU" dirty="0" smtClean="0"/>
              <a:t> </a:t>
            </a:r>
            <a:r>
              <a:rPr lang="fr-LU" dirty="0" err="1" smtClean="0"/>
              <a:t>kommen</a:t>
            </a:r>
            <a:r>
              <a:rPr lang="fr-LU" dirty="0" smtClean="0"/>
              <a:t> Module in den </a:t>
            </a:r>
            <a:r>
              <a:rPr lang="fr-LU" dirty="0" err="1"/>
              <a:t>B</a:t>
            </a:r>
            <a:r>
              <a:rPr lang="fr-LU" dirty="0" err="1" smtClean="0"/>
              <a:t>ereichen</a:t>
            </a:r>
            <a:r>
              <a:rPr lang="fr-LU" dirty="0" smtClean="0"/>
              <a:t> </a:t>
            </a:r>
            <a:r>
              <a:rPr lang="fr-LU" dirty="0" err="1" smtClean="0"/>
              <a:t>Betriebswirtschaft</a:t>
            </a:r>
            <a:r>
              <a:rPr lang="fr-LU" dirty="0" smtClean="0"/>
              <a:t>, Marketing </a:t>
            </a:r>
            <a:r>
              <a:rPr lang="fr-LU" dirty="0" err="1" smtClean="0"/>
              <a:t>und</a:t>
            </a:r>
            <a:r>
              <a:rPr lang="fr-LU" dirty="0" smtClean="0"/>
              <a:t> individuelle </a:t>
            </a:r>
            <a:r>
              <a:rPr lang="fr-LU" dirty="0" err="1" smtClean="0"/>
              <a:t>Projektarbeit</a:t>
            </a:r>
            <a:r>
              <a:rPr lang="fr-LU" dirty="0" smtClean="0"/>
              <a:t> </a:t>
            </a:r>
            <a:r>
              <a:rPr lang="fr-LU" dirty="0" err="1" smtClean="0"/>
              <a:t>hinzu</a:t>
            </a:r>
            <a:r>
              <a:rPr lang="fr-LU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fr-LU" dirty="0" smtClean="0"/>
              <a:t>Die </a:t>
            </a:r>
            <a:r>
              <a:rPr lang="fr-LU" dirty="0" err="1" smtClean="0"/>
              <a:t>Ausbildung</a:t>
            </a:r>
            <a:r>
              <a:rPr lang="fr-LU" dirty="0" smtClean="0"/>
              <a:t> </a:t>
            </a:r>
            <a:r>
              <a:rPr lang="fr-LU" dirty="0" err="1" smtClean="0"/>
              <a:t>dauert</a:t>
            </a:r>
            <a:r>
              <a:rPr lang="fr-LU" dirty="0" smtClean="0"/>
              <a:t> </a:t>
            </a:r>
            <a:r>
              <a:rPr lang="fr-LU" dirty="0" err="1" smtClean="0"/>
              <a:t>drei</a:t>
            </a:r>
            <a:r>
              <a:rPr lang="fr-LU" dirty="0" smtClean="0"/>
              <a:t> </a:t>
            </a:r>
            <a:r>
              <a:rPr lang="fr-LU" dirty="0" err="1" smtClean="0"/>
              <a:t>Jahre</a:t>
            </a:r>
            <a:r>
              <a:rPr lang="fr-LU" dirty="0" smtClean="0"/>
              <a:t> </a:t>
            </a:r>
            <a:r>
              <a:rPr lang="fr-LU" dirty="0" err="1" smtClean="0"/>
              <a:t>und</a:t>
            </a:r>
            <a:r>
              <a:rPr lang="fr-LU" dirty="0" smtClean="0"/>
              <a:t> </a:t>
            </a:r>
            <a:r>
              <a:rPr lang="fr-LU" dirty="0" err="1" smtClean="0"/>
              <a:t>wird</a:t>
            </a:r>
            <a:r>
              <a:rPr lang="fr-LU" dirty="0" smtClean="0"/>
              <a:t> </a:t>
            </a:r>
            <a:r>
              <a:rPr lang="fr-LU" smtClean="0"/>
              <a:t>mit einem </a:t>
            </a:r>
            <a:r>
              <a:rPr lang="fr-LU" dirty="0" err="1" smtClean="0"/>
              <a:t>Lehrlingsgehalt</a:t>
            </a:r>
            <a:r>
              <a:rPr lang="fr-LU" dirty="0" smtClean="0"/>
              <a:t> in </a:t>
            </a:r>
            <a:r>
              <a:rPr lang="fr-LU" dirty="0" err="1" smtClean="0"/>
              <a:t>Höhe</a:t>
            </a:r>
            <a:r>
              <a:rPr lang="fr-LU" dirty="0" smtClean="0"/>
              <a:t> des </a:t>
            </a:r>
            <a:r>
              <a:rPr lang="fr-LU" dirty="0" err="1" smtClean="0"/>
              <a:t>Mindestlohns</a:t>
            </a:r>
            <a:r>
              <a:rPr lang="fr-LU" dirty="0" smtClean="0"/>
              <a:t> </a:t>
            </a:r>
            <a:r>
              <a:rPr lang="fr-LU" dirty="0" err="1" smtClean="0"/>
              <a:t>vergütet</a:t>
            </a:r>
            <a:r>
              <a:rPr lang="fr-LU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fr-LU" dirty="0" err="1" smtClean="0"/>
              <a:t>Ziel</a:t>
            </a:r>
            <a:r>
              <a:rPr lang="fr-LU" dirty="0" smtClean="0"/>
              <a:t> der </a:t>
            </a:r>
            <a:r>
              <a:rPr lang="fr-LU" dirty="0" err="1" smtClean="0"/>
              <a:t>Ausbildung</a:t>
            </a:r>
            <a:r>
              <a:rPr lang="fr-LU" dirty="0" smtClean="0"/>
              <a:t> </a:t>
            </a:r>
            <a:r>
              <a:rPr lang="fr-LU" dirty="0" err="1" smtClean="0"/>
              <a:t>ist</a:t>
            </a:r>
            <a:r>
              <a:rPr lang="fr-LU" dirty="0" smtClean="0"/>
              <a:t> die </a:t>
            </a:r>
            <a:r>
              <a:rPr lang="fr-LU" dirty="0" err="1" smtClean="0"/>
              <a:t>Steigerung</a:t>
            </a:r>
            <a:r>
              <a:rPr lang="fr-LU" dirty="0" smtClean="0"/>
              <a:t> der </a:t>
            </a:r>
            <a:r>
              <a:rPr lang="fr-LU" dirty="0" err="1" smtClean="0"/>
              <a:t>lokalen</a:t>
            </a:r>
            <a:r>
              <a:rPr lang="fr-LU" dirty="0" smtClean="0"/>
              <a:t> </a:t>
            </a:r>
            <a:r>
              <a:rPr lang="fr-LU" dirty="0" err="1"/>
              <a:t>G</a:t>
            </a:r>
            <a:r>
              <a:rPr lang="fr-LU" dirty="0" err="1" smtClean="0"/>
              <a:t>emüseproduktion</a:t>
            </a:r>
            <a:r>
              <a:rPr lang="fr-LU" dirty="0" smtClean="0"/>
              <a:t> </a:t>
            </a:r>
            <a:r>
              <a:rPr lang="fr-LU" dirty="0" err="1" smtClean="0"/>
              <a:t>durch</a:t>
            </a:r>
            <a:r>
              <a:rPr lang="fr-LU" dirty="0" smtClean="0"/>
              <a:t> </a:t>
            </a:r>
            <a:r>
              <a:rPr lang="fr-LU" dirty="0" err="1" smtClean="0"/>
              <a:t>Neugründung</a:t>
            </a:r>
            <a:r>
              <a:rPr lang="fr-LU" dirty="0" smtClean="0"/>
              <a:t> </a:t>
            </a:r>
            <a:r>
              <a:rPr lang="fr-LU" dirty="0" err="1" smtClean="0"/>
              <a:t>von</a:t>
            </a:r>
            <a:r>
              <a:rPr lang="fr-LU" dirty="0" smtClean="0"/>
              <a:t> </a:t>
            </a:r>
            <a:r>
              <a:rPr lang="fr-LU" dirty="0" err="1" smtClean="0"/>
              <a:t>Betrieben</a:t>
            </a:r>
            <a:r>
              <a:rPr lang="fr-LU" dirty="0" smtClean="0"/>
              <a:t>.</a:t>
            </a:r>
            <a:endParaRPr lang="fr-LU" dirty="0"/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50570" y="365126"/>
            <a:ext cx="2549768" cy="962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385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032410" cy="86579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r-LU" b="1" dirty="0" err="1" smtClean="0"/>
              <a:t>Ein</a:t>
            </a:r>
            <a:r>
              <a:rPr lang="fr-LU" b="1" dirty="0" smtClean="0"/>
              <a:t> </a:t>
            </a:r>
            <a:r>
              <a:rPr lang="fr-LU" b="1" dirty="0" err="1" smtClean="0"/>
              <a:t>neuer</a:t>
            </a:r>
            <a:r>
              <a:rPr lang="fr-LU" b="1" dirty="0" smtClean="0"/>
              <a:t> </a:t>
            </a:r>
            <a:r>
              <a:rPr lang="fr-LU" b="1" dirty="0" err="1" smtClean="0"/>
              <a:t>Lehrgang</a:t>
            </a:r>
            <a:endParaRPr lang="fr-L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723" y="1328066"/>
            <a:ext cx="10515600" cy="506436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de-DE" dirty="0" smtClean="0"/>
              <a:t>2017 wird am LTA ein vom Verein CELL organisierter Lehrgang „Betreuer von Gemeinschaftsgärten“ angeboten, der es erlauben soll die wachsende Zahl an </a:t>
            </a:r>
            <a:r>
              <a:rPr lang="de-DE" dirty="0"/>
              <a:t>G</a:t>
            </a:r>
            <a:r>
              <a:rPr lang="de-DE" dirty="0" smtClean="0"/>
              <a:t>artenprojekten in den Gemeinden zu koordinieren und zu begleiten.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Der Kurs umfasst 108 Stunden und wird von Februar bis Juli 2017 laufen. Er soll als „</a:t>
            </a:r>
            <a:r>
              <a:rPr lang="de-DE" i="1" dirty="0" err="1" smtClean="0"/>
              <a:t>crash</a:t>
            </a:r>
            <a:r>
              <a:rPr lang="de-DE" i="1" dirty="0" smtClean="0"/>
              <a:t> </a:t>
            </a:r>
            <a:r>
              <a:rPr lang="de-DE" i="1" dirty="0" err="1" smtClean="0"/>
              <a:t>course</a:t>
            </a:r>
            <a:r>
              <a:rPr lang="de-DE" dirty="0" smtClean="0"/>
              <a:t>“ den aktuellen Mangel an kompetenten Fachkräften übergangsweise abfedern und richtet sich an Personen, die nicht die Zeit haben eine dreijährige Ausbildung zu absolvieren.</a:t>
            </a:r>
            <a:endParaRPr lang="de-DE" dirty="0"/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50570" y="365126"/>
            <a:ext cx="2549768" cy="962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8141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239" y="209364"/>
            <a:ext cx="5032410" cy="74916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LU" b="1" dirty="0" smtClean="0"/>
              <a:t>Veranstaltungen</a:t>
            </a:r>
            <a:endParaRPr lang="fr-L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362" y="1090331"/>
            <a:ext cx="11463329" cy="576766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de-DE" dirty="0" smtClean="0"/>
              <a:t>Das LTA veranstaltet regelmäßig öffentliche Informationsveranstaltungen, Seminare und Weiter-</a:t>
            </a:r>
            <a:r>
              <a:rPr lang="de-DE" dirty="0" err="1" smtClean="0"/>
              <a:t>bildungskurse</a:t>
            </a:r>
            <a:r>
              <a:rPr lang="de-DE" dirty="0" smtClean="0"/>
              <a:t> und pflegt damit auch Austausch und Zusammenarbeit mit Gesellschaft und Berufswelt.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2016 standen u.a. folgende Veranstaltungen auf dem Programm: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de-DE" dirty="0"/>
              <a:t>Informationsveranstaltungen zu Chancen im Gemüsebau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de-DE" dirty="0"/>
              <a:t>Informationsveranstaltung zu Kartoffelquarantänekrankheiten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de-DE" dirty="0"/>
              <a:t>Erste Luxemburger Nutzpflanzenvielfaltstagung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de-DE" dirty="0"/>
              <a:t>Informationsveranstaltung zum Pestizideinsatz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de-DE" dirty="0"/>
              <a:t>Informationsveranstaltung zur solidarischen Landwirtschaft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de-DE" dirty="0"/>
              <a:t>Zwei Arbeitstreffen zur Produktion von pestizidfreien </a:t>
            </a:r>
            <a:r>
              <a:rPr lang="de-DE" dirty="0" smtClean="0"/>
              <a:t>Zierpflanzen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Des weiteren nimmt das LTA an verschiedenen Märkten und Messen teil, auf denen Werbung für die Ausbildung ge</a:t>
            </a:r>
            <a:r>
              <a:rPr lang="de-DE" dirty="0"/>
              <a:t>macht </a:t>
            </a:r>
            <a:r>
              <a:rPr lang="de-DE" dirty="0" smtClean="0"/>
              <a:t>und Saat- und Pflanzgut verkauft wird.</a:t>
            </a:r>
          </a:p>
        </p:txBody>
      </p:sp>
      <p:pic>
        <p:nvPicPr>
          <p:cNvPr id="4" name="Bild 1" descr="LTA_Logo_RG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09590" y="185401"/>
            <a:ext cx="2442824" cy="8210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1690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775</Words>
  <Application>Microsoft Macintosh PowerPoint</Application>
  <PresentationFormat>Personnalisé</PresentationFormat>
  <Paragraphs>66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Office Theme</vt:lpstr>
      <vt:lpstr>LTA Ettelbruck, Luxemburg 2016</vt:lpstr>
      <vt:lpstr>Überblick</vt:lpstr>
      <vt:lpstr>Die Diplomes  in Bezug zum Gemüsebau</vt:lpstr>
      <vt:lpstr>Der « biologische Anteil »</vt:lpstr>
      <vt:lpstr>Strategie</vt:lpstr>
      <vt:lpstr>Die Module</vt:lpstr>
      <vt:lpstr>Eine neue Ausbildung</vt:lpstr>
      <vt:lpstr>Ein neuer Lehrgang</vt:lpstr>
      <vt:lpstr>Veranstaltungen</vt:lpstr>
      <vt:lpstr>Koordination</vt:lpstr>
      <vt:lpstr>Finanzielle Unterstützung</vt:lpstr>
      <vt:lpstr>Ausblick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LTA</dc:creator>
  <cp:lastModifiedBy>Frank Adams</cp:lastModifiedBy>
  <cp:revision>30</cp:revision>
  <dcterms:created xsi:type="dcterms:W3CDTF">2016-11-07T13:55:57Z</dcterms:created>
  <dcterms:modified xsi:type="dcterms:W3CDTF">2016-11-14T17:10:34Z</dcterms:modified>
</cp:coreProperties>
</file>