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-780" y="49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38116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32011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45723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6075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08937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210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06352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63301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37789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17945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3163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FC5F5-8EBC-4805-A13F-FD30AB7FDFA2}" type="datetimeFigureOut">
              <a:rPr lang="fr-FR" smtClean="0"/>
              <a:pPr/>
              <a:t>15/02/2018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22512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2606" y="5924288"/>
            <a:ext cx="6410608" cy="3540220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6246" y="6077231"/>
            <a:ext cx="6265963" cy="506868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42887" y="968959"/>
            <a:ext cx="4265613" cy="593419"/>
          </a:xfrm>
          <a:prstGeom prst="rect">
            <a:avLst/>
          </a:prstGeom>
          <a:solidFill>
            <a:srgbClr val="C9D29C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pic>
        <p:nvPicPr>
          <p:cNvPr id="1029" name="Picture 5" descr="Carte de Lorraine Fond de carte vierge 0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0582" y="987646"/>
            <a:ext cx="556253" cy="541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918892" y="996203"/>
            <a:ext cx="2643042" cy="541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GAEC Du Durbion 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Jean-Pierre Simon 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81974" y="6108566"/>
            <a:ext cx="6154506" cy="440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ZOOM SUR LES PRODUCTIONS DE LEGUMINEUSES A DESTINATION DE </a:t>
            </a:r>
          </a:p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L’ALIMENTATION HUMAINE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pic>
        <p:nvPicPr>
          <p:cNvPr id="1033" name="Picture 9" descr="Résultat de recherche d'images pour &quot;ministère de l'agriculture de l'agroalimentaire et de la forêt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9959" y="199120"/>
            <a:ext cx="512425" cy="660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4" name="Picture 10" descr="Résultat de recherche d'images pour &quot;epl 54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7993" y="334612"/>
            <a:ext cx="767933" cy="35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5" name="Picture 11" descr="Résultat de recherche d'images pour &quot;c&amp;dac&quot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69620" y="398957"/>
            <a:ext cx="1079906" cy="348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6" name="Picture 12" descr="Logo FLORE 5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4728" b="25873"/>
          <a:stretch>
            <a:fillRect/>
          </a:stretch>
        </p:blipFill>
        <p:spPr bwMode="auto">
          <a:xfrm>
            <a:off x="3508312" y="228195"/>
            <a:ext cx="980263" cy="483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7" name="Picture 13" descr="Résultat de recherche d'images pour &quot;service civique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78897" y="326581"/>
            <a:ext cx="640885" cy="362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8" name="Picture 14" descr="Résultat de recherche d'images pour &quot;chambre d'agriculture lorraine logo&quot;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20438" y="127461"/>
            <a:ext cx="653588" cy="653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Rectangle 16"/>
          <p:cNvSpPr>
            <a:spLocks noChangeArrowheads="1"/>
          </p:cNvSpPr>
          <p:nvPr/>
        </p:nvSpPr>
        <p:spPr bwMode="auto">
          <a:xfrm rot="21465166">
            <a:off x="1417227" y="1799831"/>
            <a:ext cx="1834121" cy="273467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1200"/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252540" y="1790458"/>
            <a:ext cx="2206687" cy="242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CARTE D’IDENTITE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242887" y="1715440"/>
            <a:ext cx="4265613" cy="2932760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322717" y="2062902"/>
            <a:ext cx="4134983" cy="2597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50000"/>
              </a:lnSpc>
            </a:pP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Adresse</a:t>
            </a:r>
            <a:r>
              <a:rPr lang="fr-FR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chemin du </a:t>
            </a:r>
            <a:r>
              <a:rPr lang="fr-F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Houillon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88600 Bruyères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Téléphone :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06.70.30 .65.43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 </a:t>
            </a:r>
            <a:r>
              <a:rPr lang="fr-FR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gaecdudurbion@gmail.com</a:t>
            </a:r>
          </a:p>
          <a:p>
            <a:pPr algn="ctr">
              <a:lnSpc>
                <a:spcPct val="150000"/>
              </a:lnSpc>
            </a:pPr>
            <a:r>
              <a:rPr lang="fr-F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d’agriculture </a:t>
            </a: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exercée </a:t>
            </a:r>
            <a:r>
              <a:rPr lang="fr-FR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Agriculture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iologique 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Main-d’œuvre permanente en </a:t>
            </a: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fr-FR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personnes</a:t>
            </a:r>
          </a:p>
          <a:p>
            <a:pPr algn="ctr">
              <a:lnSpc>
                <a:spcPct val="150000"/>
              </a:lnSpc>
            </a:pPr>
            <a:r>
              <a:rPr lang="fr-F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Superficie totale de l’exploitation agricole au </a:t>
            </a: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31/12/2017 </a:t>
            </a:r>
            <a:r>
              <a:rPr lang="fr-F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r-FR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380 hectares</a:t>
            </a:r>
          </a:p>
          <a:p>
            <a:pPr algn="ctr"/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Dont SAU au  31/12/2017</a:t>
            </a:r>
            <a:r>
              <a:rPr lang="fr-F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r-FR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120 hectares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Types d’activités </a:t>
            </a:r>
            <a:r>
              <a:rPr lang="fr-F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l’exploitation : </a:t>
            </a:r>
          </a:p>
          <a:p>
            <a:pPr algn="ctr"/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olyculture / Elevage </a:t>
            </a:r>
          </a:p>
          <a:p>
            <a:pPr algn="ctr"/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Transformation de produits à l’exploitation :  fromagerie  / Boucherie 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Charcuterie / Production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viande</a:t>
            </a:r>
          </a:p>
          <a:p>
            <a:pPr algn="ctr"/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Vente directe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417909" eaLnBrk="0" fontAlgn="base" hangingPunct="0">
              <a:spcBef>
                <a:spcPct val="0"/>
              </a:spcBef>
              <a:spcAft>
                <a:spcPts val="366"/>
              </a:spcAft>
            </a:pPr>
            <a:endParaRPr lang="fr-FR" alt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242887" y="4732541"/>
            <a:ext cx="6410607" cy="1039826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2135868" y="9577286"/>
            <a:ext cx="3334975" cy="32871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Fiche réalisée par </a:t>
            </a:r>
            <a:r>
              <a:rPr lang="fr-FR" altLang="fr-FR" sz="105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Benjamin gerondi en  décembre 2017</a:t>
            </a:r>
            <a:endParaRPr lang="fr-FR" altLang="fr-FR" sz="1400" dirty="0">
              <a:latin typeface="Arial" panose="020B0604020202020204" pitchFamily="34" charset="0"/>
            </a:endParaRPr>
          </a:p>
        </p:txBody>
      </p:sp>
      <p:grpSp>
        <p:nvGrpSpPr>
          <p:cNvPr id="22" name="Group 28"/>
          <p:cNvGrpSpPr>
            <a:grpSpLocks/>
          </p:cNvGrpSpPr>
          <p:nvPr/>
        </p:nvGrpSpPr>
        <p:grpSpPr bwMode="auto">
          <a:xfrm>
            <a:off x="3602246" y="5312054"/>
            <a:ext cx="909541" cy="277511"/>
            <a:chOff x="112132417" y="109300792"/>
            <a:chExt cx="966895" cy="301868"/>
          </a:xfrm>
        </p:grpSpPr>
        <p:sp>
          <p:nvSpPr>
            <p:cNvPr id="23" name="Text Box 29"/>
            <p:cNvSpPr txBox="1">
              <a:spLocks noChangeArrowheads="1"/>
            </p:cNvSpPr>
            <p:nvPr/>
          </p:nvSpPr>
          <p:spPr bwMode="auto">
            <a:xfrm>
              <a:off x="112433312" y="109386660"/>
              <a:ext cx="666000" cy="216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16716" tIns="16716" rIns="16716" bIns="16716" numCol="1" anchor="t" anchorCtr="0" compatLnSpc="1">
              <a:prstTxWarp prst="textNoShape">
                <a:avLst/>
              </a:prstTxWarp>
            </a:bodyPr>
            <a:lstStyle/>
            <a:p>
              <a:pPr algn="ctr" defTabSz="417909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2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Porcins</a:t>
              </a:r>
              <a:endParaRPr lang="fr-FR" altLang="fr-FR" sz="1600" dirty="0">
                <a:latin typeface="Arial" panose="020B0604020202020204" pitchFamily="34" charset="0"/>
              </a:endParaRPr>
            </a:p>
          </p:txBody>
        </p:sp>
        <p:grpSp>
          <p:nvGrpSpPr>
            <p:cNvPr id="24" name="Group 30"/>
            <p:cNvGrpSpPr>
              <a:grpSpLocks/>
            </p:cNvGrpSpPr>
            <p:nvPr/>
          </p:nvGrpSpPr>
          <p:grpSpPr bwMode="auto">
            <a:xfrm>
              <a:off x="112132417" y="109300792"/>
              <a:ext cx="299772" cy="264923"/>
              <a:chOff x="111546303" y="109896450"/>
              <a:chExt cx="299772" cy="264923"/>
            </a:xfrm>
          </p:grpSpPr>
          <p:sp>
            <p:nvSpPr>
              <p:cNvPr id="25" name="Rectangle 31"/>
              <p:cNvSpPr>
                <a:spLocks noChangeArrowheads="1"/>
              </p:cNvSpPr>
              <p:nvPr/>
            </p:nvSpPr>
            <p:spPr bwMode="auto">
              <a:xfrm>
                <a:off x="111591587" y="110017373"/>
                <a:ext cx="144000" cy="144000"/>
              </a:xfrm>
              <a:prstGeom prst="rect">
                <a:avLst/>
              </a:prstGeom>
              <a:noFill/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26" name="Line 32"/>
              <p:cNvSpPr>
                <a:spLocks noChangeShapeType="1"/>
              </p:cNvSpPr>
              <p:nvPr/>
            </p:nvSpPr>
            <p:spPr bwMode="auto">
              <a:xfrm>
                <a:off x="111546303" y="109997052"/>
                <a:ext cx="126000" cy="126000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27" name="Line 33"/>
              <p:cNvSpPr>
                <a:spLocks noChangeShapeType="1"/>
              </p:cNvSpPr>
              <p:nvPr/>
            </p:nvSpPr>
            <p:spPr bwMode="auto">
              <a:xfrm flipV="1">
                <a:off x="111663587" y="109896450"/>
                <a:ext cx="182488" cy="227951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</p:grpSp>
      </p:grpSp>
      <p:grpSp>
        <p:nvGrpSpPr>
          <p:cNvPr id="28" name="Group 34"/>
          <p:cNvGrpSpPr>
            <a:grpSpLocks/>
          </p:cNvGrpSpPr>
          <p:nvPr/>
        </p:nvGrpSpPr>
        <p:grpSpPr bwMode="auto">
          <a:xfrm>
            <a:off x="2776466" y="5344829"/>
            <a:ext cx="737208" cy="266370"/>
            <a:chOff x="112037158" y="110261187"/>
            <a:chExt cx="932793" cy="283110"/>
          </a:xfrm>
        </p:grpSpPr>
        <p:sp>
          <p:nvSpPr>
            <p:cNvPr id="29" name="Text Box 35"/>
            <p:cNvSpPr txBox="1">
              <a:spLocks noChangeArrowheads="1"/>
            </p:cNvSpPr>
            <p:nvPr/>
          </p:nvSpPr>
          <p:spPr bwMode="auto">
            <a:xfrm>
              <a:off x="112303951" y="110328297"/>
              <a:ext cx="666000" cy="216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16716" tIns="16716" rIns="16716" bIns="16716" numCol="1" anchor="t" anchorCtr="0" compatLnSpc="1">
              <a:prstTxWarp prst="textNoShape">
                <a:avLst/>
              </a:prstTxWarp>
            </a:bodyPr>
            <a:lstStyle/>
            <a:p>
              <a:pPr algn="ctr" defTabSz="417909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2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Bovins</a:t>
              </a:r>
              <a:endParaRPr lang="fr-FR" altLang="fr-FR" dirty="0">
                <a:latin typeface="Arial" panose="020B0604020202020204" pitchFamily="34" charset="0"/>
              </a:endParaRPr>
            </a:p>
          </p:txBody>
        </p:sp>
        <p:grpSp>
          <p:nvGrpSpPr>
            <p:cNvPr id="30" name="Group 36"/>
            <p:cNvGrpSpPr>
              <a:grpSpLocks/>
            </p:cNvGrpSpPr>
            <p:nvPr/>
          </p:nvGrpSpPr>
          <p:grpSpPr bwMode="auto">
            <a:xfrm>
              <a:off x="112037158" y="110261187"/>
              <a:ext cx="299772" cy="264923"/>
              <a:chOff x="111777887" y="110010750"/>
              <a:chExt cx="299772" cy="264923"/>
            </a:xfrm>
          </p:grpSpPr>
          <p:sp>
            <p:nvSpPr>
              <p:cNvPr id="31" name="Rectangle 37"/>
              <p:cNvSpPr>
                <a:spLocks noChangeArrowheads="1"/>
              </p:cNvSpPr>
              <p:nvPr/>
            </p:nvSpPr>
            <p:spPr bwMode="auto">
              <a:xfrm>
                <a:off x="111823171" y="110131673"/>
                <a:ext cx="144000" cy="144000"/>
              </a:xfrm>
              <a:prstGeom prst="rect">
                <a:avLst/>
              </a:prstGeom>
              <a:noFill/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1024" name="Line 38"/>
              <p:cNvSpPr>
                <a:spLocks noChangeShapeType="1"/>
              </p:cNvSpPr>
              <p:nvPr/>
            </p:nvSpPr>
            <p:spPr bwMode="auto">
              <a:xfrm>
                <a:off x="111777887" y="110111352"/>
                <a:ext cx="126000" cy="126000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1025" name="Line 39"/>
              <p:cNvSpPr>
                <a:spLocks noChangeShapeType="1"/>
              </p:cNvSpPr>
              <p:nvPr/>
            </p:nvSpPr>
            <p:spPr bwMode="auto">
              <a:xfrm flipV="1">
                <a:off x="111895171" y="110010750"/>
                <a:ext cx="182488" cy="227951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</p:grpSp>
      </p:grpSp>
      <p:sp>
        <p:nvSpPr>
          <p:cNvPr id="1026" name="Rectangle 40"/>
          <p:cNvSpPr>
            <a:spLocks noChangeArrowheads="1"/>
          </p:cNvSpPr>
          <p:nvPr/>
        </p:nvSpPr>
        <p:spPr bwMode="auto">
          <a:xfrm rot="21465166">
            <a:off x="1008360" y="4888772"/>
            <a:ext cx="4924127" cy="372801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defTabSz="417909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823">
              <a:latin typeface="Arial" panose="020B0604020202020204" pitchFamily="34" charset="0"/>
            </a:endParaRPr>
          </a:p>
        </p:txBody>
      </p:sp>
      <p:sp>
        <p:nvSpPr>
          <p:cNvPr id="1027" name="Text Box 41"/>
          <p:cNvSpPr txBox="1">
            <a:spLocks noChangeArrowheads="1"/>
          </p:cNvSpPr>
          <p:nvPr/>
        </p:nvSpPr>
        <p:spPr bwMode="auto">
          <a:xfrm>
            <a:off x="1071290" y="4950057"/>
            <a:ext cx="5006688" cy="252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ZOOM SUR LES PRODUCTIONS ANIMALES ET VEGETALES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graphicFrame>
        <p:nvGraphicFramePr>
          <p:cNvPr id="1070" name="Tableau 10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01221443"/>
              </p:ext>
            </p:extLst>
          </p:nvPr>
        </p:nvGraphicFramePr>
        <p:xfrm>
          <a:off x="327666" y="6634087"/>
          <a:ext cx="6265963" cy="2782155"/>
        </p:xfrm>
        <a:graphic>
          <a:graphicData uri="http://schemas.openxmlformats.org/drawingml/2006/table">
            <a:tbl>
              <a:tblPr/>
              <a:tblGrid>
                <a:gridCol w="1463471">
                  <a:extLst>
                    <a:ext uri="{9D8B030D-6E8A-4147-A177-3AD203B41FA5}">
                      <a16:colId xmlns="" xmlns:a16="http://schemas.microsoft.com/office/drawing/2014/main" val="4168518601"/>
                    </a:ext>
                  </a:extLst>
                </a:gridCol>
                <a:gridCol w="1352092">
                  <a:extLst>
                    <a:ext uri="{9D8B030D-6E8A-4147-A177-3AD203B41FA5}">
                      <a16:colId xmlns="" xmlns:a16="http://schemas.microsoft.com/office/drawing/2014/main" val="3517848582"/>
                    </a:ext>
                  </a:extLst>
                </a:gridCol>
                <a:gridCol w="1725200">
                  <a:extLst>
                    <a:ext uri="{9D8B030D-6E8A-4147-A177-3AD203B41FA5}">
                      <a16:colId xmlns="" xmlns:a16="http://schemas.microsoft.com/office/drawing/2014/main" val="141694661"/>
                    </a:ext>
                  </a:extLst>
                </a:gridCol>
                <a:gridCol w="1725200">
                  <a:extLst>
                    <a:ext uri="{9D8B030D-6E8A-4147-A177-3AD203B41FA5}">
                      <a16:colId xmlns="" xmlns:a16="http://schemas.microsoft.com/office/drawing/2014/main" val="1704295643"/>
                    </a:ext>
                  </a:extLst>
                </a:gridCol>
              </a:tblGrid>
              <a:tr h="26181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Lentille </a:t>
                      </a:r>
                      <a:r>
                        <a:rPr lang="fr-FR" sz="1100" b="1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Anicia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Lentillon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Pois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66387787"/>
                  </a:ext>
                </a:extLst>
              </a:tr>
              <a:tr h="26181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Années de culture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2009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03772294"/>
                  </a:ext>
                </a:extLst>
              </a:tr>
              <a:tr h="64182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Fournisseurs 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Graines/Semences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Probiolor</a:t>
                      </a:r>
                      <a:r>
                        <a:rPr lang="fr-FR" sz="1100" kern="140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et semence fermière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95373085"/>
                  </a:ext>
                </a:extLst>
              </a:tr>
              <a:tr h="26181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Surfaces dédiées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hectares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00668895"/>
                  </a:ext>
                </a:extLst>
              </a:tr>
              <a:tr h="26181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Quantités récoltées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quintaux a l’hectares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72638566"/>
                  </a:ext>
                </a:extLst>
              </a:tr>
              <a:tr h="64182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Valorisation des productions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74682275"/>
                  </a:ext>
                </a:extLst>
              </a:tr>
              <a:tr h="45126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Circuits de distribution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Principalement</a:t>
                      </a:r>
                      <a:r>
                        <a:rPr lang="fr-FR" sz="1100" baseline="0" dirty="0" smtClean="0"/>
                        <a:t> en vente direct dans 5 AMAP, dans un magasin de producteur et 1 drive</a:t>
                      </a:r>
                      <a:endParaRPr lang="fr-FR" sz="1100" dirty="0"/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07619312"/>
                  </a:ext>
                </a:extLst>
              </a:tr>
            </a:tbl>
          </a:graphicData>
        </a:graphic>
      </p:graphicFrame>
      <p:sp>
        <p:nvSpPr>
          <p:cNvPr id="1072" name="Control 86"/>
          <p:cNvSpPr>
            <a:spLocks noChangeArrowheads="1" noChangeShapeType="1"/>
          </p:cNvSpPr>
          <p:nvPr/>
        </p:nvSpPr>
        <p:spPr bwMode="auto">
          <a:xfrm>
            <a:off x="735013" y="11730038"/>
            <a:ext cx="7011987" cy="29003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45" name="Picture 2" descr="https://scontent-cdt1-1.xx.fbcdn.net/v/t34.0-12/25593338_908711215950958_1786987734_n.jpg?oh=3796089559ca82f16c49b6aa3321bf44&amp;oe=5A3CB9D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0639" y="977900"/>
            <a:ext cx="1956447" cy="3521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46" name="Group 28"/>
          <p:cNvGrpSpPr>
            <a:grpSpLocks/>
          </p:cNvGrpSpPr>
          <p:nvPr/>
        </p:nvGrpSpPr>
        <p:grpSpPr bwMode="auto">
          <a:xfrm>
            <a:off x="5552322" y="5226822"/>
            <a:ext cx="909555" cy="304307"/>
            <a:chOff x="112132417" y="109234699"/>
            <a:chExt cx="966910" cy="331016"/>
          </a:xfrm>
        </p:grpSpPr>
        <p:sp>
          <p:nvSpPr>
            <p:cNvPr id="47" name="Text Box 29"/>
            <p:cNvSpPr txBox="1">
              <a:spLocks noChangeArrowheads="1"/>
            </p:cNvSpPr>
            <p:nvPr/>
          </p:nvSpPr>
          <p:spPr bwMode="auto">
            <a:xfrm>
              <a:off x="112433327" y="109234699"/>
              <a:ext cx="666000" cy="215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16716" tIns="16716" rIns="16716" bIns="16716" numCol="1" anchor="t" anchorCtr="0" compatLnSpc="1">
              <a:prstTxWarp prst="textNoShape">
                <a:avLst/>
              </a:prstTxWarp>
            </a:bodyPr>
            <a:lstStyle/>
            <a:p>
              <a:pPr algn="ctr" defTabSz="417909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2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Vaches laitières</a:t>
              </a:r>
              <a:endParaRPr lang="fr-FR" altLang="fr-FR" sz="1600" dirty="0">
                <a:latin typeface="Arial" panose="020B0604020202020204" pitchFamily="34" charset="0"/>
              </a:endParaRPr>
            </a:p>
          </p:txBody>
        </p:sp>
        <p:grpSp>
          <p:nvGrpSpPr>
            <p:cNvPr id="48" name="Group 30"/>
            <p:cNvGrpSpPr>
              <a:grpSpLocks/>
            </p:cNvGrpSpPr>
            <p:nvPr/>
          </p:nvGrpSpPr>
          <p:grpSpPr bwMode="auto">
            <a:xfrm>
              <a:off x="112132417" y="109300792"/>
              <a:ext cx="299772" cy="264923"/>
              <a:chOff x="111546303" y="109896450"/>
              <a:chExt cx="299772" cy="264923"/>
            </a:xfrm>
          </p:grpSpPr>
          <p:sp>
            <p:nvSpPr>
              <p:cNvPr id="49" name="Rectangle 31"/>
              <p:cNvSpPr>
                <a:spLocks noChangeArrowheads="1"/>
              </p:cNvSpPr>
              <p:nvPr/>
            </p:nvSpPr>
            <p:spPr bwMode="auto">
              <a:xfrm>
                <a:off x="111591587" y="110017373"/>
                <a:ext cx="144000" cy="144000"/>
              </a:xfrm>
              <a:prstGeom prst="rect">
                <a:avLst/>
              </a:prstGeom>
              <a:noFill/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50" name="Line 32"/>
              <p:cNvSpPr>
                <a:spLocks noChangeShapeType="1"/>
              </p:cNvSpPr>
              <p:nvPr/>
            </p:nvSpPr>
            <p:spPr bwMode="auto">
              <a:xfrm>
                <a:off x="111546303" y="109997052"/>
                <a:ext cx="126000" cy="126000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51" name="Line 33"/>
              <p:cNvSpPr>
                <a:spLocks noChangeShapeType="1"/>
              </p:cNvSpPr>
              <p:nvPr/>
            </p:nvSpPr>
            <p:spPr bwMode="auto">
              <a:xfrm flipV="1">
                <a:off x="111663587" y="109896450"/>
                <a:ext cx="182488" cy="227951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</p:grpSp>
      </p:grpSp>
      <p:grpSp>
        <p:nvGrpSpPr>
          <p:cNvPr id="52" name="Group 28"/>
          <p:cNvGrpSpPr>
            <a:grpSpLocks/>
          </p:cNvGrpSpPr>
          <p:nvPr/>
        </p:nvGrpSpPr>
        <p:grpSpPr bwMode="auto">
          <a:xfrm>
            <a:off x="351191" y="5351341"/>
            <a:ext cx="909541" cy="277511"/>
            <a:chOff x="112132417" y="109300792"/>
            <a:chExt cx="966895" cy="301868"/>
          </a:xfrm>
        </p:grpSpPr>
        <p:sp>
          <p:nvSpPr>
            <p:cNvPr id="53" name="Text Box 29"/>
            <p:cNvSpPr txBox="1">
              <a:spLocks noChangeArrowheads="1"/>
            </p:cNvSpPr>
            <p:nvPr/>
          </p:nvSpPr>
          <p:spPr bwMode="auto">
            <a:xfrm>
              <a:off x="112433312" y="109386660"/>
              <a:ext cx="666000" cy="216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16716" tIns="16716" rIns="16716" bIns="16716" numCol="1" anchor="t" anchorCtr="0" compatLnSpc="1">
              <a:prstTxWarp prst="textNoShape">
                <a:avLst/>
              </a:prstTxWarp>
            </a:bodyPr>
            <a:lstStyle/>
            <a:p>
              <a:pPr algn="ctr" defTabSz="417909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2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Céréales</a:t>
              </a:r>
              <a:endParaRPr lang="fr-FR" altLang="fr-FR" sz="1600" dirty="0">
                <a:latin typeface="Arial" panose="020B0604020202020204" pitchFamily="34" charset="0"/>
              </a:endParaRPr>
            </a:p>
          </p:txBody>
        </p:sp>
        <p:grpSp>
          <p:nvGrpSpPr>
            <p:cNvPr id="54" name="Group 30"/>
            <p:cNvGrpSpPr>
              <a:grpSpLocks/>
            </p:cNvGrpSpPr>
            <p:nvPr/>
          </p:nvGrpSpPr>
          <p:grpSpPr bwMode="auto">
            <a:xfrm>
              <a:off x="112132417" y="109300792"/>
              <a:ext cx="299772" cy="264923"/>
              <a:chOff x="111546303" y="109896450"/>
              <a:chExt cx="299772" cy="264923"/>
            </a:xfrm>
          </p:grpSpPr>
          <p:sp>
            <p:nvSpPr>
              <p:cNvPr id="55" name="Rectangle 31"/>
              <p:cNvSpPr>
                <a:spLocks noChangeArrowheads="1"/>
              </p:cNvSpPr>
              <p:nvPr/>
            </p:nvSpPr>
            <p:spPr bwMode="auto">
              <a:xfrm>
                <a:off x="111591587" y="110017373"/>
                <a:ext cx="144000" cy="144000"/>
              </a:xfrm>
              <a:prstGeom prst="rect">
                <a:avLst/>
              </a:prstGeom>
              <a:noFill/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56" name="Line 32"/>
              <p:cNvSpPr>
                <a:spLocks noChangeShapeType="1"/>
              </p:cNvSpPr>
              <p:nvPr/>
            </p:nvSpPr>
            <p:spPr bwMode="auto">
              <a:xfrm>
                <a:off x="111546303" y="109997052"/>
                <a:ext cx="126000" cy="126000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57" name="Line 33"/>
              <p:cNvSpPr>
                <a:spLocks noChangeShapeType="1"/>
              </p:cNvSpPr>
              <p:nvPr/>
            </p:nvSpPr>
            <p:spPr bwMode="auto">
              <a:xfrm flipV="1">
                <a:off x="111663587" y="109896450"/>
                <a:ext cx="182488" cy="227951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</p:grpSp>
      </p:grpSp>
      <p:grpSp>
        <p:nvGrpSpPr>
          <p:cNvPr id="58" name="Group 28"/>
          <p:cNvGrpSpPr>
            <a:grpSpLocks/>
          </p:cNvGrpSpPr>
          <p:nvPr/>
        </p:nvGrpSpPr>
        <p:grpSpPr bwMode="auto">
          <a:xfrm>
            <a:off x="4554422" y="5295998"/>
            <a:ext cx="919270" cy="260932"/>
            <a:chOff x="112132417" y="109281880"/>
            <a:chExt cx="977238" cy="283835"/>
          </a:xfrm>
        </p:grpSpPr>
        <p:sp>
          <p:nvSpPr>
            <p:cNvPr id="59" name="Text Box 29"/>
            <p:cNvSpPr txBox="1">
              <a:spLocks noChangeArrowheads="1"/>
            </p:cNvSpPr>
            <p:nvPr/>
          </p:nvSpPr>
          <p:spPr bwMode="auto">
            <a:xfrm>
              <a:off x="112419862" y="109281880"/>
              <a:ext cx="689793" cy="2348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16716" tIns="16716" rIns="16716" bIns="16716" numCol="1" anchor="t" anchorCtr="0" compatLnSpc="1">
              <a:prstTxWarp prst="textNoShape">
                <a:avLst/>
              </a:prstTxWarp>
            </a:bodyPr>
            <a:lstStyle/>
            <a:p>
              <a:pPr algn="ctr" defTabSz="417909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2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Volailles  </a:t>
              </a:r>
              <a:r>
                <a:rPr lang="fr-FR" altLang="fr-FR" sz="12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de </a:t>
              </a:r>
              <a:r>
                <a:rPr lang="fr-FR" altLang="fr-FR" sz="12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chaire</a:t>
              </a:r>
              <a:endParaRPr lang="fr-FR" altLang="fr-FR" sz="1600" dirty="0">
                <a:latin typeface="Arial" panose="020B0604020202020204" pitchFamily="34" charset="0"/>
              </a:endParaRPr>
            </a:p>
          </p:txBody>
        </p:sp>
        <p:grpSp>
          <p:nvGrpSpPr>
            <p:cNvPr id="60" name="Group 30"/>
            <p:cNvGrpSpPr>
              <a:grpSpLocks/>
            </p:cNvGrpSpPr>
            <p:nvPr/>
          </p:nvGrpSpPr>
          <p:grpSpPr bwMode="auto">
            <a:xfrm>
              <a:off x="112132417" y="109300792"/>
              <a:ext cx="299772" cy="264923"/>
              <a:chOff x="111546303" y="109896450"/>
              <a:chExt cx="299772" cy="264923"/>
            </a:xfrm>
          </p:grpSpPr>
          <p:sp>
            <p:nvSpPr>
              <p:cNvPr id="61" name="Rectangle 31"/>
              <p:cNvSpPr>
                <a:spLocks noChangeArrowheads="1"/>
              </p:cNvSpPr>
              <p:nvPr/>
            </p:nvSpPr>
            <p:spPr bwMode="auto">
              <a:xfrm>
                <a:off x="111591587" y="110017373"/>
                <a:ext cx="144000" cy="144000"/>
              </a:xfrm>
              <a:prstGeom prst="rect">
                <a:avLst/>
              </a:prstGeom>
              <a:noFill/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62" name="Line 32"/>
              <p:cNvSpPr>
                <a:spLocks noChangeShapeType="1"/>
              </p:cNvSpPr>
              <p:nvPr/>
            </p:nvSpPr>
            <p:spPr bwMode="auto">
              <a:xfrm>
                <a:off x="111546303" y="109997052"/>
                <a:ext cx="126000" cy="126000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63" name="Line 33"/>
              <p:cNvSpPr>
                <a:spLocks noChangeShapeType="1"/>
              </p:cNvSpPr>
              <p:nvPr/>
            </p:nvSpPr>
            <p:spPr bwMode="auto">
              <a:xfrm flipV="1">
                <a:off x="111663587" y="109896450"/>
                <a:ext cx="182488" cy="227951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</p:grpSp>
      </p:grpSp>
      <p:pic>
        <p:nvPicPr>
          <p:cNvPr id="64" name="Picture 3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117600"/>
            <a:ext cx="3651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grpSp>
        <p:nvGrpSpPr>
          <p:cNvPr id="65" name="Group 21"/>
          <p:cNvGrpSpPr>
            <a:grpSpLocks/>
          </p:cNvGrpSpPr>
          <p:nvPr/>
        </p:nvGrpSpPr>
        <p:grpSpPr bwMode="auto">
          <a:xfrm>
            <a:off x="1211752" y="5359344"/>
            <a:ext cx="1417178" cy="233734"/>
            <a:chOff x="111516787" y="109757269"/>
            <a:chExt cx="1466822" cy="289804"/>
          </a:xfrm>
        </p:grpSpPr>
        <p:grpSp>
          <p:nvGrpSpPr>
            <p:cNvPr id="66" name="Group 22"/>
            <p:cNvGrpSpPr>
              <a:grpSpLocks/>
            </p:cNvGrpSpPr>
            <p:nvPr/>
          </p:nvGrpSpPr>
          <p:grpSpPr bwMode="auto">
            <a:xfrm>
              <a:off x="111516787" y="109782150"/>
              <a:ext cx="299772" cy="264923"/>
              <a:chOff x="111432003" y="109782150"/>
              <a:chExt cx="299772" cy="264923"/>
            </a:xfrm>
          </p:grpSpPr>
          <p:sp>
            <p:nvSpPr>
              <p:cNvPr id="68" name="Rectangle 23"/>
              <p:cNvSpPr>
                <a:spLocks noChangeArrowheads="1"/>
              </p:cNvSpPr>
              <p:nvPr/>
            </p:nvSpPr>
            <p:spPr bwMode="auto">
              <a:xfrm>
                <a:off x="111477287" y="109903073"/>
                <a:ext cx="144000" cy="144000"/>
              </a:xfrm>
              <a:prstGeom prst="rect">
                <a:avLst/>
              </a:prstGeom>
              <a:noFill/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69" name="Line 24"/>
              <p:cNvSpPr>
                <a:spLocks noChangeShapeType="1"/>
              </p:cNvSpPr>
              <p:nvPr/>
            </p:nvSpPr>
            <p:spPr bwMode="auto">
              <a:xfrm>
                <a:off x="111432003" y="109882752"/>
                <a:ext cx="126000" cy="126000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70" name="Line 25"/>
              <p:cNvSpPr>
                <a:spLocks noChangeShapeType="1"/>
              </p:cNvSpPr>
              <p:nvPr/>
            </p:nvSpPr>
            <p:spPr bwMode="auto">
              <a:xfrm flipV="1">
                <a:off x="111549287" y="109782150"/>
                <a:ext cx="182488" cy="227951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</p:grpSp>
        <p:sp>
          <p:nvSpPr>
            <p:cNvPr id="67" name="Text Box 26"/>
            <p:cNvSpPr txBox="1">
              <a:spLocks noChangeArrowheads="1"/>
            </p:cNvSpPr>
            <p:nvPr/>
          </p:nvSpPr>
          <p:spPr bwMode="auto">
            <a:xfrm>
              <a:off x="111908494" y="109757269"/>
              <a:ext cx="1075115" cy="1700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16716" tIns="16716" rIns="16716" bIns="16716" numCol="1" anchor="t" anchorCtr="0" compatLnSpc="1">
              <a:prstTxWarp prst="textNoShape">
                <a:avLst/>
              </a:prstTxWarp>
            </a:bodyPr>
            <a:lstStyle/>
            <a:p>
              <a:pPr algn="ctr" defTabSz="417909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2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Légumineuses/Protéagineux</a:t>
              </a:r>
              <a:endParaRPr lang="fr-FR" altLang="fr-FR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0835100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</TotalTime>
  <Words>131</Words>
  <Application>Microsoft Office PowerPoint</Application>
  <PresentationFormat>Format A4 (210 x 297 mm)</PresentationFormat>
  <Paragraphs>40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Elise Bourcier</dc:creator>
  <cp:lastModifiedBy>claudine.elbisser01</cp:lastModifiedBy>
  <cp:revision>20</cp:revision>
  <cp:lastPrinted>2018-02-13T08:34:29Z</cp:lastPrinted>
  <dcterms:created xsi:type="dcterms:W3CDTF">2018-01-11T14:59:40Z</dcterms:created>
  <dcterms:modified xsi:type="dcterms:W3CDTF">2018-02-15T12:28:50Z</dcterms:modified>
</cp:coreProperties>
</file>